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81" r:id="rId3"/>
    <p:sldId id="257" r:id="rId4"/>
    <p:sldId id="258" r:id="rId5"/>
    <p:sldId id="260" r:id="rId6"/>
    <p:sldId id="263" r:id="rId7"/>
    <p:sldId id="264" r:id="rId8"/>
    <p:sldId id="265" r:id="rId9"/>
    <p:sldId id="282" r:id="rId10"/>
    <p:sldId id="266" r:id="rId11"/>
    <p:sldId id="267" r:id="rId12"/>
    <p:sldId id="268" r:id="rId13"/>
    <p:sldId id="261" r:id="rId14"/>
    <p:sldId id="262" r:id="rId15"/>
    <p:sldId id="283" r:id="rId16"/>
    <p:sldId id="270" r:id="rId17"/>
    <p:sldId id="271" r:id="rId18"/>
    <p:sldId id="272" r:id="rId19"/>
    <p:sldId id="273" r:id="rId20"/>
    <p:sldId id="274" r:id="rId21"/>
    <p:sldId id="284" r:id="rId22"/>
    <p:sldId id="275" r:id="rId23"/>
    <p:sldId id="276" r:id="rId24"/>
    <p:sldId id="277" r:id="rId25"/>
    <p:sldId id="278" r:id="rId26"/>
    <p:sldId id="280"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p:scale>
          <a:sx n="74" d="100"/>
          <a:sy n="74" d="100"/>
        </p:scale>
        <p:origin x="-1232"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9C3CD-D202-40F4-B6F9-896A799AB945}" type="datetimeFigureOut">
              <a:rPr lang="en-US" smtClean="0"/>
              <a:t>9/22/13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2E5A2-5ACB-4A89-A317-CBCBBD1855CC}" type="slidenum">
              <a:rPr lang="en-US" smtClean="0"/>
              <a:t>‹#›</a:t>
            </a:fld>
            <a:endParaRPr lang="en-US"/>
          </a:p>
        </p:txBody>
      </p:sp>
    </p:spTree>
    <p:extLst>
      <p:ext uri="{BB962C8B-B14F-4D97-AF65-F5344CB8AC3E}">
        <p14:creationId xmlns:p14="http://schemas.microsoft.com/office/powerpoint/2010/main" val="374182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02E5A2-5ACB-4A89-A317-CBCBBD1855CC}" type="slidenum">
              <a:rPr lang="en-US" smtClean="0"/>
              <a:t>1</a:t>
            </a:fld>
            <a:endParaRPr lang="en-US"/>
          </a:p>
        </p:txBody>
      </p:sp>
    </p:spTree>
    <p:extLst>
      <p:ext uri="{BB962C8B-B14F-4D97-AF65-F5344CB8AC3E}">
        <p14:creationId xmlns:p14="http://schemas.microsoft.com/office/powerpoint/2010/main" val="162383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3F0995-BBBD-47F6-9A7F-C1639F7F7DB7}"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3DE9-BFC0-417D-BBAD-E851F82964F5}" type="datetime1">
              <a:rPr lang="en-US" smtClean="0"/>
              <a:t>9/22/13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ACE58-3946-410C-83A4-F9BBFE74BE05}"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B932D5-E4C9-424F-BFAF-63C339CFBA12}"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62BAB-06CF-4B1B-8F72-EF7FC728C5F6}"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387ED-5B8C-480E-BC0F-9E4DEA8C595B}"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CBFAB-C669-4797-A36B-FAA32C72BA58}"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36A656-7233-44BC-BACB-96363E500207}"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0C972-E153-4486-94EC-03EA3A629B32}"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AAF089-AA17-406B-A127-9B6FAF0FF783}"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99254-5841-4BE7-9B81-940B197BABBA}" type="datetime1">
              <a:rPr lang="en-US" smtClean="0"/>
              <a:t>9/22/13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BCA12-9BE1-4E1A-B386-8A0F2E0D71AA}" type="datetime1">
              <a:rPr lang="en-US" smtClean="0"/>
              <a:t>9/22/13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3CF372-3A21-45AB-BC4F-DBF7A3C5EF5E}" type="datetime1">
              <a:rPr lang="en-US" smtClean="0"/>
              <a:t>9/22/13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026AA-0722-4EBF-83EB-935D6A6A2F4D}" type="datetime1">
              <a:rPr lang="en-US" smtClean="0"/>
              <a:t>9/22/13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CC529-6D10-409B-8E49-9FEE42DB6941}" type="datetime1">
              <a:rPr lang="en-US" smtClean="0"/>
              <a:t>9/22/13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0389E-95D8-4CEF-B153-63EA1455B091}" type="datetime1">
              <a:rPr lang="en-US" smtClean="0"/>
              <a:t>9/22/13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1D16C5E4-303A-4223-94D2-97BDDF157FC5}" type="datetime1">
              <a:rPr lang="en-US" smtClean="0"/>
              <a:t>9/22/13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3DA902C-8BE7-48B8-B55E-404ABCCF85FF}" type="datetime1">
              <a:rPr lang="en-US" smtClean="0"/>
              <a:t>9/22/13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445" y="1326524"/>
            <a:ext cx="11091131" cy="1876022"/>
          </a:xfrm>
        </p:spPr>
        <p:txBody>
          <a:bodyPr>
            <a:normAutofit/>
          </a:bodyPr>
          <a:lstStyle/>
          <a:p>
            <a:r>
              <a:rPr lang="en-US" sz="5400" dirty="0" smtClean="0"/>
              <a:t>Chevrolet Advanced Design Series Paint Visualizer</a:t>
            </a:r>
            <a:endParaRPr lang="en-US" sz="5400" dirty="0"/>
          </a:p>
        </p:txBody>
      </p:sp>
      <p:sp>
        <p:nvSpPr>
          <p:cNvPr id="3" name="Subtitle 2"/>
          <p:cNvSpPr>
            <a:spLocks noGrp="1"/>
          </p:cNvSpPr>
          <p:nvPr>
            <p:ph type="subTitle" idx="1"/>
          </p:nvPr>
        </p:nvSpPr>
        <p:spPr>
          <a:xfrm>
            <a:off x="1519191" y="3911957"/>
            <a:ext cx="8676222" cy="1905000"/>
          </a:xfrm>
        </p:spPr>
        <p:txBody>
          <a:bodyPr/>
          <a:lstStyle/>
          <a:p>
            <a:r>
              <a:rPr lang="en-US" sz="3600" dirty="0" smtClean="0"/>
              <a:t>Your Dream, Our Solution</a:t>
            </a:r>
          </a:p>
          <a:p>
            <a:endParaRPr lang="en-US" dirty="0"/>
          </a:p>
        </p:txBody>
      </p:sp>
      <p:sp>
        <p:nvSpPr>
          <p:cNvPr id="4" name="Slide Number Placeholder 3"/>
          <p:cNvSpPr>
            <a:spLocks noGrp="1"/>
          </p:cNvSpPr>
          <p:nvPr>
            <p:ph type="sldNum" sz="quarter" idx="12"/>
          </p:nvPr>
        </p:nvSpPr>
        <p:spPr>
          <a:xfrm>
            <a:off x="10427234" y="609601"/>
            <a:ext cx="551167" cy="365125"/>
          </a:xfrm>
        </p:spPr>
        <p:txBody>
          <a:bodyPr/>
          <a:lstStyle/>
          <a:p>
            <a:fld id="{D57F1E4F-1CFF-5643-939E-217C01CDF565}" type="slidenum">
              <a:rPr lang="en-US" sz="3000" smtClean="0"/>
              <a:pPr/>
              <a:t>1</a:t>
            </a:fld>
            <a:endParaRPr lang="en-US" sz="3000" dirty="0"/>
          </a:p>
        </p:txBody>
      </p:sp>
    </p:spTree>
    <p:extLst>
      <p:ext uri="{BB962C8B-B14F-4D97-AF65-F5344CB8AC3E}">
        <p14:creationId xmlns:p14="http://schemas.microsoft.com/office/powerpoint/2010/main" val="4243538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environments:</a:t>
            </a:r>
            <a:endParaRPr lang="en-US" dirty="0"/>
          </a:p>
        </p:txBody>
      </p:sp>
      <p:sp>
        <p:nvSpPr>
          <p:cNvPr id="3" name="Content Placeholder 2"/>
          <p:cNvSpPr>
            <a:spLocks noGrp="1"/>
          </p:cNvSpPr>
          <p:nvPr>
            <p:ph idx="1"/>
          </p:nvPr>
        </p:nvSpPr>
        <p:spPr>
          <a:xfrm>
            <a:off x="643944" y="2060621"/>
            <a:ext cx="11127346" cy="4250028"/>
          </a:xfrm>
        </p:spPr>
        <p:txBody>
          <a:bodyPr>
            <a:normAutofit lnSpcReduction="10000"/>
          </a:bodyPr>
          <a:lstStyle/>
          <a:p>
            <a:r>
              <a:rPr lang="en-US" sz="3000" b="1" dirty="0">
                <a:effectLst/>
              </a:rPr>
              <a:t>Development Environment </a:t>
            </a:r>
            <a:r>
              <a:rPr lang="en-US" sz="3000" b="1" dirty="0" smtClean="0">
                <a:effectLst/>
              </a:rPr>
              <a:t>- </a:t>
            </a:r>
            <a:r>
              <a:rPr lang="en-US" sz="3000" dirty="0" smtClean="0">
                <a:effectLst/>
              </a:rPr>
              <a:t>the </a:t>
            </a:r>
            <a:r>
              <a:rPr lang="en-US" sz="3000" dirty="0">
                <a:effectLst/>
              </a:rPr>
              <a:t>software and hardware included in the software engineering lab along with our own personal hardware and software. </a:t>
            </a:r>
          </a:p>
          <a:p>
            <a:r>
              <a:rPr lang="en-US" sz="3000" b="1" dirty="0">
                <a:effectLst/>
              </a:rPr>
              <a:t>Operating Environment - </a:t>
            </a:r>
            <a:r>
              <a:rPr lang="en-US" sz="3000" dirty="0">
                <a:effectLst/>
              </a:rPr>
              <a:t>We will be using both Mac’s and PC’s with Internet capability, access to the Siena server, and the latest web browsers.   </a:t>
            </a:r>
          </a:p>
          <a:p>
            <a:r>
              <a:rPr lang="en-US" sz="3000" b="1" dirty="0">
                <a:effectLst/>
              </a:rPr>
              <a:t>Maintenance Operating - </a:t>
            </a:r>
            <a:r>
              <a:rPr lang="en-US" sz="3000" dirty="0">
                <a:effectLst/>
              </a:rPr>
              <a:t>Maintenance will be done on the same machines where the development of the web application takes place.</a:t>
            </a:r>
          </a:p>
          <a:p>
            <a:endParaRPr lang="en-US" dirty="0"/>
          </a:p>
        </p:txBody>
      </p:sp>
      <p:sp>
        <p:nvSpPr>
          <p:cNvPr id="4" name="Slide Number Placeholder 3"/>
          <p:cNvSpPr>
            <a:spLocks noGrp="1"/>
          </p:cNvSpPr>
          <p:nvPr>
            <p:ph type="sldNum" sz="quarter" idx="12"/>
          </p:nvPr>
        </p:nvSpPr>
        <p:spPr>
          <a:xfrm>
            <a:off x="10096999" y="757484"/>
            <a:ext cx="1043226" cy="365125"/>
          </a:xfrm>
        </p:spPr>
        <p:txBody>
          <a:bodyPr/>
          <a:lstStyle/>
          <a:p>
            <a:fld id="{D57F1E4F-1CFF-5643-939E-217C01CDF565}" type="slidenum">
              <a:rPr lang="en-US" sz="3000" smtClean="0"/>
              <a:pPr/>
              <a:t>10</a:t>
            </a:fld>
            <a:endParaRPr lang="en-US" sz="3000" dirty="0"/>
          </a:p>
        </p:txBody>
      </p:sp>
    </p:spTree>
    <p:extLst>
      <p:ext uri="{BB962C8B-B14F-4D97-AF65-F5344CB8AC3E}">
        <p14:creationId xmlns:p14="http://schemas.microsoft.com/office/powerpoint/2010/main" val="33042601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strategy:</a:t>
            </a:r>
            <a:endParaRPr lang="en-US" dirty="0"/>
          </a:p>
        </p:txBody>
      </p:sp>
      <p:sp>
        <p:nvSpPr>
          <p:cNvPr id="3" name="Content Placeholder 2"/>
          <p:cNvSpPr>
            <a:spLocks noGrp="1"/>
          </p:cNvSpPr>
          <p:nvPr>
            <p:ph idx="1"/>
          </p:nvPr>
        </p:nvSpPr>
        <p:spPr>
          <a:xfrm>
            <a:off x="558800" y="2032000"/>
            <a:ext cx="11163300" cy="4394200"/>
          </a:xfrm>
        </p:spPr>
        <p:txBody>
          <a:bodyPr>
            <a:normAutofit fontScale="92500" lnSpcReduction="20000"/>
          </a:bodyPr>
          <a:lstStyle/>
          <a:p>
            <a:r>
              <a:rPr lang="en-US" sz="3200" dirty="0" smtClean="0"/>
              <a:t>YDOS will be using the waterfall method of development, with minor variations</a:t>
            </a:r>
          </a:p>
          <a:p>
            <a:pPr lvl="0"/>
            <a:r>
              <a:rPr lang="en-US" sz="3200" dirty="0">
                <a:effectLst/>
              </a:rPr>
              <a:t>Define and Obtain Requirements</a:t>
            </a:r>
          </a:p>
          <a:p>
            <a:pPr lvl="0"/>
            <a:r>
              <a:rPr lang="en-US" sz="3200" dirty="0">
                <a:effectLst/>
              </a:rPr>
              <a:t>Development of Preliminary Design</a:t>
            </a:r>
          </a:p>
          <a:p>
            <a:pPr lvl="0"/>
            <a:r>
              <a:rPr lang="en-US" sz="3200" dirty="0">
                <a:effectLst/>
              </a:rPr>
              <a:t>Development of Detailed Design</a:t>
            </a:r>
          </a:p>
          <a:p>
            <a:pPr lvl="0"/>
            <a:r>
              <a:rPr lang="en-US" sz="3200" dirty="0">
                <a:effectLst/>
              </a:rPr>
              <a:t>Implementation of Software</a:t>
            </a:r>
          </a:p>
          <a:p>
            <a:pPr lvl="0"/>
            <a:r>
              <a:rPr lang="en-US" sz="3200" dirty="0">
                <a:effectLst/>
              </a:rPr>
              <a:t>Testing the Software System</a:t>
            </a:r>
          </a:p>
          <a:p>
            <a:pPr lvl="0"/>
            <a:r>
              <a:rPr lang="en-US" sz="3200" dirty="0">
                <a:effectLst/>
              </a:rPr>
              <a:t>Installation and Maintenance of System</a:t>
            </a:r>
          </a:p>
          <a:p>
            <a:endParaRPr lang="en-US" dirty="0"/>
          </a:p>
        </p:txBody>
      </p:sp>
      <p:sp>
        <p:nvSpPr>
          <p:cNvPr id="4" name="Slide Number Placeholder 3"/>
          <p:cNvSpPr>
            <a:spLocks noGrp="1"/>
          </p:cNvSpPr>
          <p:nvPr>
            <p:ph type="sldNum" sz="quarter" idx="12"/>
          </p:nvPr>
        </p:nvSpPr>
        <p:spPr>
          <a:xfrm>
            <a:off x="10362604" y="794198"/>
            <a:ext cx="684807" cy="457200"/>
          </a:xfrm>
        </p:spPr>
        <p:txBody>
          <a:bodyPr/>
          <a:lstStyle/>
          <a:p>
            <a:fld id="{D57F1E4F-1CFF-5643-939E-217C01CDF565}" type="slidenum">
              <a:rPr lang="en-US" sz="3000" smtClean="0"/>
              <a:pPr/>
              <a:t>11</a:t>
            </a:fld>
            <a:endParaRPr lang="en-US" sz="3000" dirty="0"/>
          </a:p>
        </p:txBody>
      </p:sp>
    </p:spTree>
    <p:extLst>
      <p:ext uri="{BB962C8B-B14F-4D97-AF65-F5344CB8AC3E}">
        <p14:creationId xmlns:p14="http://schemas.microsoft.com/office/powerpoint/2010/main" val="23520797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criteria:</a:t>
            </a:r>
            <a:endParaRPr lang="en-US" dirty="0"/>
          </a:p>
        </p:txBody>
      </p:sp>
      <p:sp>
        <p:nvSpPr>
          <p:cNvPr id="3" name="Content Placeholder 2"/>
          <p:cNvSpPr>
            <a:spLocks noGrp="1"/>
          </p:cNvSpPr>
          <p:nvPr>
            <p:ph idx="1"/>
          </p:nvPr>
        </p:nvSpPr>
        <p:spPr/>
        <p:txBody>
          <a:bodyPr/>
          <a:lstStyle/>
          <a:p>
            <a:pPr lvl="0"/>
            <a:r>
              <a:rPr lang="en-US" sz="3000" dirty="0">
                <a:effectLst/>
              </a:rPr>
              <a:t>Users will not be required to log into the system. </a:t>
            </a:r>
          </a:p>
          <a:p>
            <a:pPr lvl="0"/>
            <a:r>
              <a:rPr lang="en-US" sz="3000" dirty="0">
                <a:effectLst/>
              </a:rPr>
              <a:t>The amount of users at one time will not be limited</a:t>
            </a:r>
            <a:r>
              <a:rPr lang="en-US" sz="3000" dirty="0" smtClean="0">
                <a:effectLst/>
              </a:rPr>
              <a:t>.</a:t>
            </a:r>
          </a:p>
          <a:p>
            <a:pPr lvl="0"/>
            <a:r>
              <a:rPr lang="en-US" sz="3000" dirty="0" smtClean="0">
                <a:effectLst/>
              </a:rPr>
              <a:t>CADS Paint Visualizer will be usable on any major browsers.</a:t>
            </a:r>
            <a:endParaRPr lang="en-US" sz="3000" dirty="0">
              <a:effectLst/>
            </a:endParaRPr>
          </a:p>
          <a:p>
            <a:endParaRPr lang="en-US" dirty="0"/>
          </a:p>
        </p:txBody>
      </p:sp>
      <p:sp>
        <p:nvSpPr>
          <p:cNvPr id="4" name="Slide Number Placeholder 3"/>
          <p:cNvSpPr>
            <a:spLocks noGrp="1"/>
          </p:cNvSpPr>
          <p:nvPr>
            <p:ph type="sldNum" sz="quarter" idx="12"/>
          </p:nvPr>
        </p:nvSpPr>
        <p:spPr>
          <a:xfrm>
            <a:off x="10375483" y="609600"/>
            <a:ext cx="671928" cy="457200"/>
          </a:xfrm>
        </p:spPr>
        <p:txBody>
          <a:bodyPr/>
          <a:lstStyle/>
          <a:p>
            <a:fld id="{D57F1E4F-1CFF-5643-939E-217C01CDF565}" type="slidenum">
              <a:rPr lang="en-US" sz="3000" smtClean="0"/>
              <a:pPr/>
              <a:t>12</a:t>
            </a:fld>
            <a:endParaRPr lang="en-US" sz="3000" dirty="0"/>
          </a:p>
        </p:txBody>
      </p:sp>
    </p:spTree>
    <p:extLst>
      <p:ext uri="{BB962C8B-B14F-4D97-AF65-F5344CB8AC3E}">
        <p14:creationId xmlns:p14="http://schemas.microsoft.com/office/powerpoint/2010/main" val="27365943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information:</a:t>
            </a:r>
            <a:endParaRPr lang="en-US" dirty="0"/>
          </a:p>
        </p:txBody>
      </p:sp>
      <p:sp>
        <p:nvSpPr>
          <p:cNvPr id="3" name="Content Placeholder 2"/>
          <p:cNvSpPr>
            <a:spLocks noGrp="1"/>
          </p:cNvSpPr>
          <p:nvPr>
            <p:ph idx="1"/>
          </p:nvPr>
        </p:nvSpPr>
        <p:spPr/>
        <p:txBody>
          <a:bodyPr>
            <a:normAutofit/>
          </a:bodyPr>
          <a:lstStyle/>
          <a:p>
            <a:r>
              <a:rPr lang="en-US" sz="3000" dirty="0" smtClean="0"/>
              <a:t>Dr. Lederman</a:t>
            </a:r>
          </a:p>
          <a:p>
            <a:r>
              <a:rPr lang="en-US" sz="3000" dirty="0" smtClean="0"/>
              <a:t>Stovebolt.com</a:t>
            </a:r>
          </a:p>
          <a:p>
            <a:r>
              <a:rPr lang="en-US" sz="3000" dirty="0" smtClean="0"/>
              <a:t>Line Drawings</a:t>
            </a:r>
          </a:p>
          <a:p>
            <a:pPr marL="0" indent="0">
              <a:buNone/>
            </a:pPr>
            <a:endParaRPr lang="en-US" sz="3000" dirty="0"/>
          </a:p>
        </p:txBody>
      </p:sp>
      <p:sp>
        <p:nvSpPr>
          <p:cNvPr id="4" name="Slide Number Placeholder 3"/>
          <p:cNvSpPr>
            <a:spLocks noGrp="1"/>
          </p:cNvSpPr>
          <p:nvPr>
            <p:ph type="sldNum" sz="quarter" idx="12"/>
          </p:nvPr>
        </p:nvSpPr>
        <p:spPr>
          <a:xfrm>
            <a:off x="10380372" y="901521"/>
            <a:ext cx="667039" cy="362755"/>
          </a:xfrm>
        </p:spPr>
        <p:txBody>
          <a:bodyPr/>
          <a:lstStyle/>
          <a:p>
            <a:fld id="{D57F1E4F-1CFF-5643-939E-217C01CDF565}" type="slidenum">
              <a:rPr lang="en-US" sz="3000" smtClean="0"/>
              <a:pPr/>
              <a:t>13</a:t>
            </a:fld>
            <a:endParaRPr lang="en-US" sz="3000" dirty="0"/>
          </a:p>
        </p:txBody>
      </p:sp>
    </p:spTree>
    <p:extLst>
      <p:ext uri="{BB962C8B-B14F-4D97-AF65-F5344CB8AC3E}">
        <p14:creationId xmlns:p14="http://schemas.microsoft.com/office/powerpoint/2010/main" val="2632841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Management and development Model:</a:t>
            </a:r>
            <a:endParaRPr lang="en-US" dirty="0"/>
          </a:p>
        </p:txBody>
      </p:sp>
      <p:sp>
        <p:nvSpPr>
          <p:cNvPr id="4" name="Slide Number Placeholder 3"/>
          <p:cNvSpPr>
            <a:spLocks noGrp="1"/>
          </p:cNvSpPr>
          <p:nvPr>
            <p:ph type="sldNum" sz="quarter" idx="12"/>
          </p:nvPr>
        </p:nvSpPr>
        <p:spPr>
          <a:xfrm>
            <a:off x="10452756" y="693089"/>
            <a:ext cx="620413" cy="478888"/>
          </a:xfrm>
        </p:spPr>
        <p:txBody>
          <a:bodyPr/>
          <a:lstStyle/>
          <a:p>
            <a:fld id="{D57F1E4F-1CFF-5643-939E-217C01CDF565}" type="slidenum">
              <a:rPr lang="en-US" sz="3000" smtClean="0"/>
              <a:pPr/>
              <a:t>14</a:t>
            </a:fld>
            <a:endParaRPr lang="en-US" sz="30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4765" y="2667000"/>
            <a:ext cx="5799295" cy="3124200"/>
          </a:xfrm>
          <a:prstGeom prst="rect">
            <a:avLst/>
          </a:prstGeom>
          <a:noFill/>
          <a:ln>
            <a:noFill/>
          </a:ln>
        </p:spPr>
      </p:pic>
    </p:spTree>
    <p:extLst>
      <p:ext uri="{BB962C8B-B14F-4D97-AF65-F5344CB8AC3E}">
        <p14:creationId xmlns:p14="http://schemas.microsoft.com/office/powerpoint/2010/main" val="28554038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86434" y="525664"/>
            <a:ext cx="684807" cy="466010"/>
          </a:xfrm>
        </p:spPr>
        <p:txBody>
          <a:bodyPr/>
          <a:lstStyle/>
          <a:p>
            <a:fld id="{D57F1E4F-1CFF-5643-939E-217C01CDF565}" type="slidenum">
              <a:rPr lang="en-US" sz="3000" smtClean="0"/>
              <a:pPr/>
              <a:t>15</a:t>
            </a:fld>
            <a:endParaRPr lang="en-US" sz="3000" dirty="0"/>
          </a:p>
        </p:txBody>
      </p:sp>
      <p:graphicFrame>
        <p:nvGraphicFramePr>
          <p:cNvPr id="3" name="Content Placeholder 4"/>
          <p:cNvGraphicFramePr>
            <a:graphicFrameLocks/>
          </p:cNvGraphicFramePr>
          <p:nvPr>
            <p:extLst>
              <p:ext uri="{D42A27DB-BD31-4B8C-83A1-F6EECF244321}">
                <p14:modId xmlns:p14="http://schemas.microsoft.com/office/powerpoint/2010/main" val="3199156554"/>
              </p:ext>
            </p:extLst>
          </p:nvPr>
        </p:nvGraphicFramePr>
        <p:xfrm>
          <a:off x="1102261" y="1506828"/>
          <a:ext cx="9906000" cy="3505200"/>
        </p:xfrm>
        <a:graphic>
          <a:graphicData uri="http://schemas.openxmlformats.org/drawingml/2006/table">
            <a:tbl>
              <a:tblPr firstRow="1" bandRow="1">
                <a:tableStyleId>{00A15C55-8517-42AA-B614-E9B94910E393}</a:tableStyleId>
              </a:tblPr>
              <a:tblGrid>
                <a:gridCol w="9906000"/>
              </a:tblGrid>
              <a:tr h="307118">
                <a:tc>
                  <a:txBody>
                    <a:bodyPr/>
                    <a:lstStyle/>
                    <a:p>
                      <a:pPr algn="ctr"/>
                      <a:r>
                        <a:rPr lang="en-US" sz="4000" dirty="0" smtClean="0"/>
                        <a:t>Agenda</a:t>
                      </a:r>
                      <a:endParaRPr lang="en-US" sz="4000" dirty="0"/>
                    </a:p>
                  </a:txBody>
                  <a:tcPr/>
                </a:tc>
              </a:tr>
              <a:tr h="307118">
                <a:tc>
                  <a:txBody>
                    <a:bodyPr/>
                    <a:lstStyle/>
                    <a:p>
                      <a:pPr algn="ctr"/>
                      <a:r>
                        <a:rPr lang="en-US" sz="4000" dirty="0" smtClean="0">
                          <a:solidFill>
                            <a:schemeClr val="bg1"/>
                          </a:solidFill>
                        </a:rPr>
                        <a:t>Project Overview</a:t>
                      </a:r>
                      <a:endParaRPr lang="en-US" sz="4000" dirty="0">
                        <a:solidFill>
                          <a:schemeClr val="bg1"/>
                        </a:solidFill>
                      </a:endParaRPr>
                    </a:p>
                  </a:txBody>
                  <a:tcPr/>
                </a:tc>
              </a:tr>
              <a:tr h="307118">
                <a:tc>
                  <a:txBody>
                    <a:bodyPr/>
                    <a:lstStyle/>
                    <a:p>
                      <a:pPr algn="ctr"/>
                      <a:r>
                        <a:rPr lang="en-US" sz="4000" dirty="0" smtClean="0"/>
                        <a:t>Resource</a:t>
                      </a:r>
                      <a:r>
                        <a:rPr lang="en-US" sz="4000" baseline="0" dirty="0" smtClean="0"/>
                        <a:t> Overview</a:t>
                      </a:r>
                      <a:endParaRPr lang="en-US" sz="4000" dirty="0"/>
                    </a:p>
                  </a:txBody>
                  <a:tcPr/>
                </a:tc>
              </a:tr>
              <a:tr h="307118">
                <a:tc>
                  <a:txBody>
                    <a:bodyPr/>
                    <a:lstStyle/>
                    <a:p>
                      <a:pPr algn="ctr"/>
                      <a:r>
                        <a:rPr lang="en-US" sz="4000" dirty="0" smtClean="0">
                          <a:solidFill>
                            <a:srgbClr val="00B050"/>
                          </a:solidFill>
                        </a:rPr>
                        <a:t>Company Overview</a:t>
                      </a:r>
                      <a:endParaRPr lang="en-US" sz="4000" dirty="0">
                        <a:solidFill>
                          <a:srgbClr val="00B050"/>
                        </a:solidFill>
                      </a:endParaRPr>
                    </a:p>
                  </a:txBody>
                  <a:tcPr/>
                </a:tc>
              </a:tr>
              <a:tr h="307118">
                <a:tc>
                  <a:txBody>
                    <a:bodyPr/>
                    <a:lstStyle/>
                    <a:p>
                      <a:pPr algn="ctr"/>
                      <a:r>
                        <a:rPr lang="en-US" sz="4000" dirty="0" smtClean="0"/>
                        <a:t>Delivery Overview</a:t>
                      </a:r>
                      <a:endParaRPr lang="en-US" sz="4000" dirty="0"/>
                    </a:p>
                  </a:txBody>
                  <a:tcPr/>
                </a:tc>
              </a:tr>
            </a:tbl>
          </a:graphicData>
        </a:graphic>
      </p:graphicFrame>
    </p:spTree>
    <p:extLst>
      <p:ext uri="{BB962C8B-B14F-4D97-AF65-F5344CB8AC3E}">
        <p14:creationId xmlns:p14="http://schemas.microsoft.com/office/powerpoint/2010/main" val="2448800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structure:</a:t>
            </a:r>
            <a:endParaRPr lang="en-US" dirty="0"/>
          </a:p>
        </p:txBody>
      </p:sp>
      <p:sp>
        <p:nvSpPr>
          <p:cNvPr id="3" name="Content Placeholder 2"/>
          <p:cNvSpPr>
            <a:spLocks noGrp="1"/>
          </p:cNvSpPr>
          <p:nvPr>
            <p:ph idx="1"/>
          </p:nvPr>
        </p:nvSpPr>
        <p:spPr/>
        <p:txBody>
          <a:bodyPr>
            <a:normAutofit/>
          </a:bodyPr>
          <a:lstStyle/>
          <a:p>
            <a:r>
              <a:rPr lang="en-US" sz="3000" dirty="0" smtClean="0"/>
              <a:t>Team Leader – Troy Valle</a:t>
            </a:r>
          </a:p>
          <a:p>
            <a:r>
              <a:rPr lang="en-US" sz="3000" dirty="0" smtClean="0"/>
              <a:t>Project Manager – Frank Schroeder</a:t>
            </a:r>
          </a:p>
          <a:p>
            <a:r>
              <a:rPr lang="en-US" sz="3000" dirty="0" smtClean="0"/>
              <a:t>Technical Processor – Kerrie Daley</a:t>
            </a:r>
          </a:p>
          <a:p>
            <a:r>
              <a:rPr lang="en-US" sz="3000" dirty="0" smtClean="0"/>
              <a:t>Database Manager – Grady McBride</a:t>
            </a:r>
          </a:p>
          <a:p>
            <a:r>
              <a:rPr lang="en-US" sz="3000" dirty="0" smtClean="0"/>
              <a:t>Webmaster – Matt </a:t>
            </a:r>
            <a:r>
              <a:rPr lang="en-US" sz="3000" dirty="0" err="1" smtClean="0"/>
              <a:t>Mainello</a:t>
            </a:r>
            <a:endParaRPr lang="en-US" sz="3000" dirty="0"/>
          </a:p>
        </p:txBody>
      </p:sp>
      <p:sp>
        <p:nvSpPr>
          <p:cNvPr id="4" name="Slide Number Placeholder 3"/>
          <p:cNvSpPr>
            <a:spLocks noGrp="1"/>
          </p:cNvSpPr>
          <p:nvPr>
            <p:ph type="sldNum" sz="quarter" idx="12"/>
          </p:nvPr>
        </p:nvSpPr>
        <p:spPr>
          <a:xfrm>
            <a:off x="10388362" y="641796"/>
            <a:ext cx="659049" cy="401615"/>
          </a:xfrm>
        </p:spPr>
        <p:txBody>
          <a:bodyPr/>
          <a:lstStyle/>
          <a:p>
            <a:fld id="{D57F1E4F-1CFF-5643-939E-217C01CDF565}" type="slidenum">
              <a:rPr lang="en-US" sz="3000" smtClean="0"/>
              <a:pPr/>
              <a:t>16</a:t>
            </a:fld>
            <a:endParaRPr lang="en-US" sz="3000" dirty="0"/>
          </a:p>
        </p:txBody>
      </p:sp>
    </p:spTree>
    <p:extLst>
      <p:ext uri="{BB962C8B-B14F-4D97-AF65-F5344CB8AC3E}">
        <p14:creationId xmlns:p14="http://schemas.microsoft.com/office/powerpoint/2010/main" val="6803963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Staffing and resources:</a:t>
            </a:r>
            <a:endParaRPr lang="en-US" dirty="0"/>
          </a:p>
        </p:txBody>
      </p:sp>
      <p:sp>
        <p:nvSpPr>
          <p:cNvPr id="3" name="Content Placeholder 2"/>
          <p:cNvSpPr>
            <a:spLocks noGrp="1"/>
          </p:cNvSpPr>
          <p:nvPr>
            <p:ph idx="1"/>
          </p:nvPr>
        </p:nvSpPr>
        <p:spPr/>
        <p:txBody>
          <a:bodyPr>
            <a:normAutofit/>
          </a:bodyPr>
          <a:lstStyle/>
          <a:p>
            <a:r>
              <a:rPr lang="en-US" sz="3200" dirty="0" smtClean="0"/>
              <a:t>assigned roles to ensure efficiency</a:t>
            </a:r>
          </a:p>
          <a:p>
            <a:r>
              <a:rPr lang="en-US" sz="3200" dirty="0" smtClean="0"/>
              <a:t>Each member will keep all team members on task</a:t>
            </a:r>
          </a:p>
          <a:p>
            <a:r>
              <a:rPr lang="en-US" sz="3200" dirty="0" smtClean="0"/>
              <a:t>Laptops, Software Engineering Lab Computers</a:t>
            </a:r>
          </a:p>
          <a:p>
            <a:r>
              <a:rPr lang="en-US" sz="3200" dirty="0" smtClean="0"/>
              <a:t>Meetings in Software Engineering Lab</a:t>
            </a:r>
          </a:p>
          <a:p>
            <a:endParaRPr lang="en-US" dirty="0"/>
          </a:p>
        </p:txBody>
      </p:sp>
      <p:sp>
        <p:nvSpPr>
          <p:cNvPr id="4" name="Slide Number Placeholder 3"/>
          <p:cNvSpPr>
            <a:spLocks noGrp="1"/>
          </p:cNvSpPr>
          <p:nvPr>
            <p:ph type="sldNum" sz="quarter" idx="12"/>
          </p:nvPr>
        </p:nvSpPr>
        <p:spPr>
          <a:xfrm>
            <a:off x="10426998" y="609600"/>
            <a:ext cx="620413" cy="427373"/>
          </a:xfrm>
        </p:spPr>
        <p:txBody>
          <a:bodyPr/>
          <a:lstStyle/>
          <a:p>
            <a:fld id="{D57F1E4F-1CFF-5643-939E-217C01CDF565}" type="slidenum">
              <a:rPr lang="en-US" sz="3000" smtClean="0"/>
              <a:pPr/>
              <a:t>17</a:t>
            </a:fld>
            <a:endParaRPr lang="en-US" sz="3000" dirty="0"/>
          </a:p>
        </p:txBody>
      </p:sp>
    </p:spTree>
    <p:extLst>
      <p:ext uri="{BB962C8B-B14F-4D97-AF65-F5344CB8AC3E}">
        <p14:creationId xmlns:p14="http://schemas.microsoft.com/office/powerpoint/2010/main" val="2593818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schedule:</a:t>
            </a:r>
            <a:endParaRPr lang="en-US" dirty="0"/>
          </a:p>
        </p:txBody>
      </p:sp>
      <p:sp>
        <p:nvSpPr>
          <p:cNvPr id="4" name="Slide Number Placeholder 3"/>
          <p:cNvSpPr>
            <a:spLocks noGrp="1"/>
          </p:cNvSpPr>
          <p:nvPr>
            <p:ph type="sldNum" sz="quarter" idx="12"/>
          </p:nvPr>
        </p:nvSpPr>
        <p:spPr>
          <a:xfrm>
            <a:off x="10529093" y="636530"/>
            <a:ext cx="659049" cy="414494"/>
          </a:xfrm>
        </p:spPr>
        <p:txBody>
          <a:bodyPr/>
          <a:lstStyle/>
          <a:p>
            <a:fld id="{D57F1E4F-1CFF-5643-939E-217C01CDF565}" type="slidenum">
              <a:rPr lang="en-US" sz="3000" smtClean="0"/>
              <a:pPr/>
              <a:t>18</a:t>
            </a:fld>
            <a:endParaRPr lang="en-US" sz="3000" dirty="0"/>
          </a:p>
        </p:txBody>
      </p:sp>
      <p:pic>
        <p:nvPicPr>
          <p:cNvPr id="2051" name="Picture 5" descr="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9" y="1986852"/>
            <a:ext cx="4947933" cy="2439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Gantt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680" y="1897721"/>
            <a:ext cx="6862385" cy="261738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GanttChartK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81" y="4644104"/>
            <a:ext cx="10187461" cy="11101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618186" y="2575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618186" y="7147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49834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monitoring and control:</a:t>
            </a:r>
            <a:endParaRPr lang="en-US" dirty="0"/>
          </a:p>
        </p:txBody>
      </p:sp>
      <p:sp>
        <p:nvSpPr>
          <p:cNvPr id="3" name="Content Placeholder 2"/>
          <p:cNvSpPr>
            <a:spLocks noGrp="1"/>
          </p:cNvSpPr>
          <p:nvPr>
            <p:ph idx="1"/>
          </p:nvPr>
        </p:nvSpPr>
        <p:spPr>
          <a:xfrm>
            <a:off x="1141413" y="2666999"/>
            <a:ext cx="9905998" cy="3695701"/>
          </a:xfrm>
        </p:spPr>
        <p:txBody>
          <a:bodyPr>
            <a:normAutofit/>
          </a:bodyPr>
          <a:lstStyle/>
          <a:p>
            <a:r>
              <a:rPr lang="en-US" sz="3000" dirty="0" smtClean="0"/>
              <a:t>Timely Fashion</a:t>
            </a:r>
          </a:p>
          <a:p>
            <a:r>
              <a:rPr lang="en-US" sz="3000" dirty="0" smtClean="0"/>
              <a:t>Meetings weekly with Dr. Lederman </a:t>
            </a:r>
          </a:p>
          <a:p>
            <a:r>
              <a:rPr lang="en-US" sz="3000" dirty="0" smtClean="0"/>
              <a:t>Email with any questions we have about the project</a:t>
            </a:r>
          </a:p>
          <a:p>
            <a:r>
              <a:rPr lang="en-US" sz="3000" dirty="0" smtClean="0"/>
              <a:t>Daily form of communication</a:t>
            </a:r>
            <a:endParaRPr lang="en-US" sz="3000" dirty="0"/>
          </a:p>
        </p:txBody>
      </p:sp>
      <p:sp>
        <p:nvSpPr>
          <p:cNvPr id="4" name="Slide Number Placeholder 3"/>
          <p:cNvSpPr>
            <a:spLocks noGrp="1"/>
          </p:cNvSpPr>
          <p:nvPr>
            <p:ph type="sldNum" sz="quarter" idx="12"/>
          </p:nvPr>
        </p:nvSpPr>
        <p:spPr>
          <a:xfrm>
            <a:off x="10349725" y="808999"/>
            <a:ext cx="697686" cy="478888"/>
          </a:xfrm>
        </p:spPr>
        <p:txBody>
          <a:bodyPr/>
          <a:lstStyle/>
          <a:p>
            <a:fld id="{D57F1E4F-1CFF-5643-939E-217C01CDF565}" type="slidenum">
              <a:rPr lang="en-US" sz="3000" smtClean="0"/>
              <a:pPr/>
              <a:t>19</a:t>
            </a:fld>
            <a:endParaRPr lang="en-US" sz="3000" dirty="0"/>
          </a:p>
        </p:txBody>
      </p:sp>
    </p:spTree>
    <p:extLst>
      <p:ext uri="{BB962C8B-B14F-4D97-AF65-F5344CB8AC3E}">
        <p14:creationId xmlns:p14="http://schemas.microsoft.com/office/powerpoint/2010/main" val="31716453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75603132"/>
              </p:ext>
            </p:extLst>
          </p:nvPr>
        </p:nvGraphicFramePr>
        <p:xfrm>
          <a:off x="1037867" y="1262134"/>
          <a:ext cx="9906000" cy="3505200"/>
        </p:xfrm>
        <a:graphic>
          <a:graphicData uri="http://schemas.openxmlformats.org/drawingml/2006/table">
            <a:tbl>
              <a:tblPr firstRow="1" bandRow="1">
                <a:tableStyleId>{00A15C55-8517-42AA-B614-E9B94910E393}</a:tableStyleId>
              </a:tblPr>
              <a:tblGrid>
                <a:gridCol w="9906000"/>
              </a:tblGrid>
              <a:tr h="307118">
                <a:tc>
                  <a:txBody>
                    <a:bodyPr/>
                    <a:lstStyle/>
                    <a:p>
                      <a:pPr algn="ctr"/>
                      <a:r>
                        <a:rPr lang="en-US" sz="4000" dirty="0" smtClean="0"/>
                        <a:t>Agenda</a:t>
                      </a:r>
                      <a:endParaRPr lang="en-US" sz="4000" dirty="0"/>
                    </a:p>
                  </a:txBody>
                  <a:tcPr/>
                </a:tc>
              </a:tr>
              <a:tr h="307118">
                <a:tc>
                  <a:txBody>
                    <a:bodyPr/>
                    <a:lstStyle/>
                    <a:p>
                      <a:pPr algn="ctr"/>
                      <a:r>
                        <a:rPr lang="en-US" sz="4000" dirty="0" smtClean="0">
                          <a:solidFill>
                            <a:srgbClr val="00B050"/>
                          </a:solidFill>
                        </a:rPr>
                        <a:t>Project Overview</a:t>
                      </a:r>
                      <a:endParaRPr lang="en-US" sz="4000" dirty="0">
                        <a:solidFill>
                          <a:srgbClr val="00B050"/>
                        </a:solidFill>
                      </a:endParaRPr>
                    </a:p>
                  </a:txBody>
                  <a:tcPr/>
                </a:tc>
              </a:tr>
              <a:tr h="307118">
                <a:tc>
                  <a:txBody>
                    <a:bodyPr/>
                    <a:lstStyle/>
                    <a:p>
                      <a:pPr algn="ctr"/>
                      <a:r>
                        <a:rPr lang="en-US" sz="4000" dirty="0" smtClean="0"/>
                        <a:t>Resource</a:t>
                      </a:r>
                      <a:r>
                        <a:rPr lang="en-US" sz="4000" baseline="0" dirty="0" smtClean="0"/>
                        <a:t> Overview</a:t>
                      </a:r>
                      <a:endParaRPr lang="en-US" sz="4000" dirty="0"/>
                    </a:p>
                  </a:txBody>
                  <a:tcPr/>
                </a:tc>
              </a:tr>
              <a:tr h="307118">
                <a:tc>
                  <a:txBody>
                    <a:bodyPr/>
                    <a:lstStyle/>
                    <a:p>
                      <a:pPr algn="ctr"/>
                      <a:r>
                        <a:rPr lang="en-US" sz="4000" dirty="0" smtClean="0"/>
                        <a:t>Company Overview</a:t>
                      </a:r>
                      <a:endParaRPr lang="en-US" sz="4000" dirty="0"/>
                    </a:p>
                  </a:txBody>
                  <a:tcPr/>
                </a:tc>
              </a:tr>
              <a:tr h="307118">
                <a:tc>
                  <a:txBody>
                    <a:bodyPr/>
                    <a:lstStyle/>
                    <a:p>
                      <a:pPr algn="ctr"/>
                      <a:r>
                        <a:rPr lang="en-US" sz="4000" dirty="0" smtClean="0"/>
                        <a:t>Delivery Overview</a:t>
                      </a:r>
                      <a:endParaRPr lang="en-US" sz="4000" dirty="0"/>
                    </a:p>
                  </a:txBody>
                  <a:tcPr/>
                </a:tc>
              </a:tr>
            </a:tbl>
          </a:graphicData>
        </a:graphic>
      </p:graphicFrame>
      <p:sp>
        <p:nvSpPr>
          <p:cNvPr id="4" name="Slide Number Placeholder 3"/>
          <p:cNvSpPr>
            <a:spLocks noGrp="1"/>
          </p:cNvSpPr>
          <p:nvPr>
            <p:ph type="sldNum" sz="quarter" idx="12"/>
          </p:nvPr>
        </p:nvSpPr>
        <p:spPr>
          <a:xfrm>
            <a:off x="10462496" y="474149"/>
            <a:ext cx="551167" cy="365125"/>
          </a:xfrm>
        </p:spPr>
        <p:txBody>
          <a:bodyPr/>
          <a:lstStyle/>
          <a:p>
            <a:fld id="{D57F1E4F-1CFF-5643-939E-217C01CDF565}" type="slidenum">
              <a:rPr lang="en-US" sz="3000" smtClean="0"/>
              <a:pPr/>
              <a:t>2</a:t>
            </a:fld>
            <a:endParaRPr lang="en-US" sz="3000" dirty="0"/>
          </a:p>
        </p:txBody>
      </p:sp>
    </p:spTree>
    <p:extLst>
      <p:ext uri="{BB962C8B-B14F-4D97-AF65-F5344CB8AC3E}">
        <p14:creationId xmlns:p14="http://schemas.microsoft.com/office/powerpoint/2010/main" val="34376193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a:t>
            </a:r>
            <a:endParaRPr lang="en-US" dirty="0"/>
          </a:p>
        </p:txBody>
      </p:sp>
      <p:sp>
        <p:nvSpPr>
          <p:cNvPr id="3" name="Content Placeholder 2"/>
          <p:cNvSpPr>
            <a:spLocks noGrp="1"/>
          </p:cNvSpPr>
          <p:nvPr>
            <p:ph idx="1"/>
          </p:nvPr>
        </p:nvSpPr>
        <p:spPr/>
        <p:txBody>
          <a:bodyPr>
            <a:normAutofit/>
          </a:bodyPr>
          <a:lstStyle/>
          <a:p>
            <a:r>
              <a:rPr lang="en-US" sz="3000" dirty="0" smtClean="0"/>
              <a:t>Web-hosting sites provided by Dr. </a:t>
            </a:r>
            <a:r>
              <a:rPr lang="en-US" sz="3000" dirty="0" err="1" smtClean="0"/>
              <a:t>Timoth</a:t>
            </a:r>
            <a:r>
              <a:rPr lang="en-US" sz="3000" dirty="0" smtClean="0"/>
              <a:t> Lederman</a:t>
            </a:r>
          </a:p>
          <a:p>
            <a:r>
              <a:rPr lang="en-US" sz="3000" dirty="0" smtClean="0"/>
              <a:t>Notepad++, </a:t>
            </a:r>
            <a:r>
              <a:rPr lang="en-US" sz="3000" dirty="0" err="1" smtClean="0"/>
              <a:t>DreamWeaver</a:t>
            </a:r>
            <a:endParaRPr lang="en-US" sz="3000" dirty="0" smtClean="0"/>
          </a:p>
          <a:p>
            <a:r>
              <a:rPr lang="en-US" sz="3000" dirty="0" smtClean="0"/>
              <a:t>Modified Waterfall Model</a:t>
            </a:r>
            <a:endParaRPr lang="en-US" sz="3000" dirty="0"/>
          </a:p>
        </p:txBody>
      </p:sp>
      <p:sp>
        <p:nvSpPr>
          <p:cNvPr id="4" name="Slide Number Placeholder 3"/>
          <p:cNvSpPr>
            <a:spLocks noGrp="1"/>
          </p:cNvSpPr>
          <p:nvPr>
            <p:ph type="sldNum" sz="quarter" idx="12"/>
          </p:nvPr>
        </p:nvSpPr>
        <p:spPr>
          <a:xfrm>
            <a:off x="10426998" y="899151"/>
            <a:ext cx="620413" cy="440252"/>
          </a:xfrm>
        </p:spPr>
        <p:txBody>
          <a:bodyPr/>
          <a:lstStyle/>
          <a:p>
            <a:fld id="{D57F1E4F-1CFF-5643-939E-217C01CDF565}" type="slidenum">
              <a:rPr lang="en-US" sz="3000" smtClean="0"/>
              <a:pPr/>
              <a:t>20</a:t>
            </a:fld>
            <a:endParaRPr lang="en-US" sz="3000" dirty="0"/>
          </a:p>
        </p:txBody>
      </p:sp>
    </p:spTree>
    <p:extLst>
      <p:ext uri="{BB962C8B-B14F-4D97-AF65-F5344CB8AC3E}">
        <p14:creationId xmlns:p14="http://schemas.microsoft.com/office/powerpoint/2010/main" val="24360237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599314" y="422633"/>
            <a:ext cx="633292" cy="478888"/>
          </a:xfrm>
        </p:spPr>
        <p:txBody>
          <a:bodyPr/>
          <a:lstStyle/>
          <a:p>
            <a:fld id="{D57F1E4F-1CFF-5643-939E-217C01CDF565}" type="slidenum">
              <a:rPr lang="en-US" sz="3000" smtClean="0"/>
              <a:pPr/>
              <a:t>21</a:t>
            </a:fld>
            <a:endParaRPr lang="en-US" sz="3000" dirty="0"/>
          </a:p>
        </p:txBody>
      </p:sp>
      <p:graphicFrame>
        <p:nvGraphicFramePr>
          <p:cNvPr id="3" name="Content Placeholder 4"/>
          <p:cNvGraphicFramePr>
            <a:graphicFrameLocks/>
          </p:cNvGraphicFramePr>
          <p:nvPr>
            <p:extLst>
              <p:ext uri="{D42A27DB-BD31-4B8C-83A1-F6EECF244321}">
                <p14:modId xmlns:p14="http://schemas.microsoft.com/office/powerpoint/2010/main" val="1435950483"/>
              </p:ext>
            </p:extLst>
          </p:nvPr>
        </p:nvGraphicFramePr>
        <p:xfrm>
          <a:off x="1153776" y="1918951"/>
          <a:ext cx="9906000" cy="3505200"/>
        </p:xfrm>
        <a:graphic>
          <a:graphicData uri="http://schemas.openxmlformats.org/drawingml/2006/table">
            <a:tbl>
              <a:tblPr firstRow="1" bandRow="1">
                <a:tableStyleId>{00A15C55-8517-42AA-B614-E9B94910E393}</a:tableStyleId>
              </a:tblPr>
              <a:tblGrid>
                <a:gridCol w="9906000"/>
              </a:tblGrid>
              <a:tr h="307118">
                <a:tc>
                  <a:txBody>
                    <a:bodyPr/>
                    <a:lstStyle/>
                    <a:p>
                      <a:pPr algn="ctr"/>
                      <a:r>
                        <a:rPr lang="en-US" sz="4000" dirty="0" smtClean="0"/>
                        <a:t>Agenda</a:t>
                      </a:r>
                      <a:endParaRPr lang="en-US" sz="4000" dirty="0"/>
                    </a:p>
                  </a:txBody>
                  <a:tcPr/>
                </a:tc>
              </a:tr>
              <a:tr h="307118">
                <a:tc>
                  <a:txBody>
                    <a:bodyPr/>
                    <a:lstStyle/>
                    <a:p>
                      <a:pPr algn="ctr"/>
                      <a:r>
                        <a:rPr lang="en-US" sz="4000" dirty="0" smtClean="0">
                          <a:solidFill>
                            <a:schemeClr val="bg1"/>
                          </a:solidFill>
                        </a:rPr>
                        <a:t>Project Overview</a:t>
                      </a:r>
                      <a:endParaRPr lang="en-US" sz="4000" dirty="0">
                        <a:solidFill>
                          <a:schemeClr val="bg1"/>
                        </a:solidFill>
                      </a:endParaRPr>
                    </a:p>
                  </a:txBody>
                  <a:tcPr/>
                </a:tc>
              </a:tr>
              <a:tr h="307118">
                <a:tc>
                  <a:txBody>
                    <a:bodyPr/>
                    <a:lstStyle/>
                    <a:p>
                      <a:pPr algn="ctr"/>
                      <a:r>
                        <a:rPr lang="en-US" sz="4000" dirty="0" smtClean="0"/>
                        <a:t>Resource</a:t>
                      </a:r>
                      <a:r>
                        <a:rPr lang="en-US" sz="4000" baseline="0" dirty="0" smtClean="0"/>
                        <a:t> Overview</a:t>
                      </a:r>
                      <a:endParaRPr lang="en-US" sz="4000" dirty="0"/>
                    </a:p>
                  </a:txBody>
                  <a:tcPr/>
                </a:tc>
              </a:tr>
              <a:tr h="307118">
                <a:tc>
                  <a:txBody>
                    <a:bodyPr/>
                    <a:lstStyle/>
                    <a:p>
                      <a:pPr algn="ctr"/>
                      <a:r>
                        <a:rPr lang="en-US" sz="4000" dirty="0" smtClean="0"/>
                        <a:t>Company Overview</a:t>
                      </a:r>
                      <a:endParaRPr lang="en-US" sz="4000" dirty="0"/>
                    </a:p>
                  </a:txBody>
                  <a:tcPr/>
                </a:tc>
              </a:tr>
              <a:tr h="307118">
                <a:tc>
                  <a:txBody>
                    <a:bodyPr/>
                    <a:lstStyle/>
                    <a:p>
                      <a:pPr algn="ctr"/>
                      <a:r>
                        <a:rPr lang="en-US" sz="4000" dirty="0" smtClean="0">
                          <a:solidFill>
                            <a:srgbClr val="00B050"/>
                          </a:solidFill>
                        </a:rPr>
                        <a:t>Delivery Overview</a:t>
                      </a:r>
                      <a:endParaRPr lang="en-US" sz="4000" dirty="0">
                        <a:solidFill>
                          <a:srgbClr val="00B050"/>
                        </a:solidFill>
                      </a:endParaRPr>
                    </a:p>
                  </a:txBody>
                  <a:tcPr/>
                </a:tc>
              </a:tr>
            </a:tbl>
          </a:graphicData>
        </a:graphic>
      </p:graphicFrame>
    </p:spTree>
    <p:extLst>
      <p:ext uri="{BB962C8B-B14F-4D97-AF65-F5344CB8AC3E}">
        <p14:creationId xmlns:p14="http://schemas.microsoft.com/office/powerpoint/2010/main" val="25705004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languages:</a:t>
            </a:r>
            <a:endParaRPr lang="en-US" dirty="0"/>
          </a:p>
        </p:txBody>
      </p:sp>
      <p:sp>
        <p:nvSpPr>
          <p:cNvPr id="3" name="Content Placeholder 2"/>
          <p:cNvSpPr>
            <a:spLocks noGrp="1"/>
          </p:cNvSpPr>
          <p:nvPr>
            <p:ph idx="1"/>
          </p:nvPr>
        </p:nvSpPr>
        <p:spPr/>
        <p:txBody>
          <a:bodyPr>
            <a:normAutofit/>
          </a:bodyPr>
          <a:lstStyle/>
          <a:p>
            <a:r>
              <a:rPr lang="en-US" sz="3000" dirty="0" smtClean="0">
                <a:effectLst/>
              </a:rPr>
              <a:t>Hypertext Markup Language (HTML)</a:t>
            </a:r>
          </a:p>
          <a:p>
            <a:r>
              <a:rPr lang="en-US" sz="3000" dirty="0" smtClean="0">
                <a:effectLst/>
              </a:rPr>
              <a:t>Cascading Style Sheets (CSS)</a:t>
            </a:r>
          </a:p>
          <a:p>
            <a:r>
              <a:rPr lang="en-US" sz="3000" dirty="0" err="1" smtClean="0">
                <a:effectLst/>
              </a:rPr>
              <a:t>Javascript</a:t>
            </a:r>
            <a:endParaRPr lang="en-US" sz="3000" dirty="0" smtClean="0">
              <a:effectLst/>
            </a:endParaRPr>
          </a:p>
          <a:p>
            <a:r>
              <a:rPr lang="en-US" sz="3000" dirty="0" smtClean="0">
                <a:effectLst/>
              </a:rPr>
              <a:t>PHP: Hypertext Processor (PHP)</a:t>
            </a:r>
          </a:p>
          <a:p>
            <a:r>
              <a:rPr lang="en-US" sz="3000" dirty="0" smtClean="0">
                <a:effectLst/>
              </a:rPr>
              <a:t>Structured Query Language (SQL)</a:t>
            </a:r>
            <a:endParaRPr lang="en-US" sz="3000" dirty="0"/>
          </a:p>
        </p:txBody>
      </p:sp>
      <p:sp>
        <p:nvSpPr>
          <p:cNvPr id="4" name="Slide Number Placeholder 3"/>
          <p:cNvSpPr>
            <a:spLocks noGrp="1"/>
          </p:cNvSpPr>
          <p:nvPr>
            <p:ph type="sldNum" sz="quarter" idx="12"/>
          </p:nvPr>
        </p:nvSpPr>
        <p:spPr>
          <a:xfrm>
            <a:off x="10362603" y="757483"/>
            <a:ext cx="684808" cy="453131"/>
          </a:xfrm>
        </p:spPr>
        <p:txBody>
          <a:bodyPr/>
          <a:lstStyle/>
          <a:p>
            <a:fld id="{D57F1E4F-1CFF-5643-939E-217C01CDF565}" type="slidenum">
              <a:rPr lang="en-US" sz="3000" smtClean="0"/>
              <a:pPr/>
              <a:t>22</a:t>
            </a:fld>
            <a:endParaRPr lang="en-US" sz="3000" dirty="0"/>
          </a:p>
        </p:txBody>
      </p:sp>
    </p:spTree>
    <p:extLst>
      <p:ext uri="{BB962C8B-B14F-4D97-AF65-F5344CB8AC3E}">
        <p14:creationId xmlns:p14="http://schemas.microsoft.com/office/powerpoint/2010/main" val="3754999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requirements:</a:t>
            </a:r>
            <a:endParaRPr lang="en-US" dirty="0"/>
          </a:p>
        </p:txBody>
      </p:sp>
      <p:sp>
        <p:nvSpPr>
          <p:cNvPr id="3" name="Content Placeholder 2"/>
          <p:cNvSpPr>
            <a:spLocks noGrp="1"/>
          </p:cNvSpPr>
          <p:nvPr>
            <p:ph idx="1"/>
          </p:nvPr>
        </p:nvSpPr>
        <p:spPr/>
        <p:txBody>
          <a:bodyPr>
            <a:noAutofit/>
          </a:bodyPr>
          <a:lstStyle/>
          <a:p>
            <a:r>
              <a:rPr lang="en-US" sz="3000" dirty="0" smtClean="0"/>
              <a:t>CADS Paint Visualizer will be tested regularly throughout the development process</a:t>
            </a:r>
          </a:p>
          <a:p>
            <a:r>
              <a:rPr lang="en-US" sz="3000" dirty="0" smtClean="0"/>
              <a:t>Look at every scenario to remove bugs</a:t>
            </a:r>
          </a:p>
          <a:p>
            <a:r>
              <a:rPr lang="en-US" sz="3000" dirty="0" smtClean="0"/>
              <a:t>Non-skilled user testing to receive feedback</a:t>
            </a:r>
          </a:p>
          <a:p>
            <a:r>
              <a:rPr lang="en-US" sz="3000" dirty="0" smtClean="0"/>
              <a:t>Continuous client meetings</a:t>
            </a:r>
            <a:endParaRPr lang="en-US" sz="3000" dirty="0"/>
          </a:p>
        </p:txBody>
      </p:sp>
      <p:sp>
        <p:nvSpPr>
          <p:cNvPr id="4" name="Slide Number Placeholder 3"/>
          <p:cNvSpPr>
            <a:spLocks noGrp="1"/>
          </p:cNvSpPr>
          <p:nvPr>
            <p:ph type="sldNum" sz="quarter" idx="12"/>
          </p:nvPr>
        </p:nvSpPr>
        <p:spPr>
          <a:xfrm>
            <a:off x="10414119" y="796121"/>
            <a:ext cx="633292" cy="427373"/>
          </a:xfrm>
        </p:spPr>
        <p:txBody>
          <a:bodyPr/>
          <a:lstStyle/>
          <a:p>
            <a:fld id="{D57F1E4F-1CFF-5643-939E-217C01CDF565}" type="slidenum">
              <a:rPr lang="en-US" sz="3000" smtClean="0"/>
              <a:pPr/>
              <a:t>23</a:t>
            </a:fld>
            <a:endParaRPr lang="en-US" sz="3000" dirty="0"/>
          </a:p>
        </p:txBody>
      </p:sp>
    </p:spTree>
    <p:extLst>
      <p:ext uri="{BB962C8B-B14F-4D97-AF65-F5344CB8AC3E}">
        <p14:creationId xmlns:p14="http://schemas.microsoft.com/office/powerpoint/2010/main" val="3305028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documents:</a:t>
            </a:r>
            <a:endParaRPr lang="en-US" dirty="0"/>
          </a:p>
        </p:txBody>
      </p:sp>
      <p:sp>
        <p:nvSpPr>
          <p:cNvPr id="3" name="Content Placeholder 2"/>
          <p:cNvSpPr>
            <a:spLocks noGrp="1"/>
          </p:cNvSpPr>
          <p:nvPr>
            <p:ph idx="1"/>
          </p:nvPr>
        </p:nvSpPr>
        <p:spPr/>
        <p:txBody>
          <a:bodyPr>
            <a:normAutofit/>
          </a:bodyPr>
          <a:lstStyle/>
          <a:p>
            <a:r>
              <a:rPr lang="en-US" sz="3000" dirty="0" smtClean="0"/>
              <a:t>Software Plan</a:t>
            </a:r>
          </a:p>
          <a:p>
            <a:r>
              <a:rPr lang="en-US" sz="3000" dirty="0" smtClean="0"/>
              <a:t>Requirements Specification</a:t>
            </a:r>
          </a:p>
          <a:p>
            <a:r>
              <a:rPr lang="en-US" sz="3000" dirty="0" smtClean="0"/>
              <a:t>Preliminary Design</a:t>
            </a:r>
          </a:p>
          <a:p>
            <a:r>
              <a:rPr lang="en-US" sz="3000" dirty="0" smtClean="0"/>
              <a:t>Detailed Design</a:t>
            </a:r>
          </a:p>
          <a:p>
            <a:r>
              <a:rPr lang="en-US" sz="3000" dirty="0" smtClean="0"/>
              <a:t>Acceptance Test</a:t>
            </a:r>
          </a:p>
        </p:txBody>
      </p:sp>
      <p:sp>
        <p:nvSpPr>
          <p:cNvPr id="4" name="Slide Number Placeholder 3"/>
          <p:cNvSpPr>
            <a:spLocks noGrp="1"/>
          </p:cNvSpPr>
          <p:nvPr>
            <p:ph type="sldNum" sz="quarter" idx="12"/>
          </p:nvPr>
        </p:nvSpPr>
        <p:spPr>
          <a:xfrm>
            <a:off x="10285330" y="641796"/>
            <a:ext cx="762081" cy="466010"/>
          </a:xfrm>
        </p:spPr>
        <p:txBody>
          <a:bodyPr/>
          <a:lstStyle/>
          <a:p>
            <a:fld id="{D57F1E4F-1CFF-5643-939E-217C01CDF565}" type="slidenum">
              <a:rPr lang="en-US" sz="3000" smtClean="0"/>
              <a:pPr/>
              <a:t>24</a:t>
            </a:fld>
            <a:endParaRPr lang="en-US" sz="3000" dirty="0"/>
          </a:p>
        </p:txBody>
      </p:sp>
    </p:spTree>
    <p:extLst>
      <p:ext uri="{BB962C8B-B14F-4D97-AF65-F5344CB8AC3E}">
        <p14:creationId xmlns:p14="http://schemas.microsoft.com/office/powerpoint/2010/main" val="30028683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delivery:</a:t>
            </a:r>
            <a:endParaRPr lang="en-US" dirty="0"/>
          </a:p>
        </p:txBody>
      </p:sp>
      <p:sp>
        <p:nvSpPr>
          <p:cNvPr id="3" name="Content Placeholder 2"/>
          <p:cNvSpPr>
            <a:spLocks noGrp="1"/>
          </p:cNvSpPr>
          <p:nvPr>
            <p:ph idx="1"/>
          </p:nvPr>
        </p:nvSpPr>
        <p:spPr>
          <a:xfrm>
            <a:off x="419100" y="2331076"/>
            <a:ext cx="11404600" cy="4171324"/>
          </a:xfrm>
        </p:spPr>
        <p:txBody>
          <a:bodyPr>
            <a:noAutofit/>
          </a:bodyPr>
          <a:lstStyle/>
          <a:p>
            <a:r>
              <a:rPr lang="en-US" sz="3000" dirty="0" smtClean="0"/>
              <a:t>Presentations will be given and documents will be provided to the client as the project progresses</a:t>
            </a:r>
          </a:p>
          <a:p>
            <a:r>
              <a:rPr lang="en-US" sz="3000" dirty="0" smtClean="0"/>
              <a:t>Presentation Dates:</a:t>
            </a:r>
          </a:p>
          <a:p>
            <a:pPr lvl="1"/>
            <a:r>
              <a:rPr lang="en-US" sz="3000" dirty="0" smtClean="0"/>
              <a:t>Project Plan: Monday September 23</a:t>
            </a:r>
            <a:r>
              <a:rPr lang="en-US" sz="3000" baseline="30000" dirty="0" smtClean="0"/>
              <a:t>rd</a:t>
            </a:r>
            <a:endParaRPr lang="en-US" sz="3000" dirty="0" smtClean="0"/>
          </a:p>
          <a:p>
            <a:pPr lvl="1"/>
            <a:r>
              <a:rPr lang="en-US" sz="3000" dirty="0" smtClean="0"/>
              <a:t>Requirements Specification: Monday October 28</a:t>
            </a:r>
            <a:r>
              <a:rPr lang="en-US" sz="3000" baseline="30000" dirty="0" smtClean="0"/>
              <a:t>th</a:t>
            </a:r>
            <a:endParaRPr lang="en-US" sz="3000" dirty="0" smtClean="0"/>
          </a:p>
          <a:p>
            <a:pPr lvl="1"/>
            <a:r>
              <a:rPr lang="en-US" sz="3000" dirty="0" smtClean="0"/>
              <a:t>Preliminary Design: Monday December 2</a:t>
            </a:r>
            <a:r>
              <a:rPr lang="en-US" sz="3000" baseline="30000" dirty="0" smtClean="0"/>
              <a:t>nd</a:t>
            </a:r>
            <a:endParaRPr lang="en-US" sz="3000" dirty="0" smtClean="0"/>
          </a:p>
          <a:p>
            <a:pPr lvl="1"/>
            <a:r>
              <a:rPr lang="en-US" sz="3000" dirty="0" smtClean="0"/>
              <a:t>Detailed Design and Acceptance Test: spring 2013</a:t>
            </a:r>
            <a:endParaRPr lang="en-US" sz="3000" dirty="0"/>
          </a:p>
        </p:txBody>
      </p:sp>
      <p:sp>
        <p:nvSpPr>
          <p:cNvPr id="4" name="Slide Number Placeholder 3"/>
          <p:cNvSpPr>
            <a:spLocks noGrp="1"/>
          </p:cNvSpPr>
          <p:nvPr>
            <p:ph type="sldNum" sz="quarter" idx="12"/>
          </p:nvPr>
        </p:nvSpPr>
        <p:spPr>
          <a:xfrm>
            <a:off x="10426998" y="667554"/>
            <a:ext cx="620413" cy="401615"/>
          </a:xfrm>
        </p:spPr>
        <p:txBody>
          <a:bodyPr/>
          <a:lstStyle/>
          <a:p>
            <a:fld id="{D57F1E4F-1CFF-5643-939E-217C01CDF565}" type="slidenum">
              <a:rPr lang="en-US" sz="3000" smtClean="0"/>
              <a:pPr/>
              <a:t>25</a:t>
            </a:fld>
            <a:endParaRPr lang="en-US" sz="3000" dirty="0"/>
          </a:p>
        </p:txBody>
      </p:sp>
    </p:spTree>
    <p:extLst>
      <p:ext uri="{BB962C8B-B14F-4D97-AF65-F5344CB8AC3E}">
        <p14:creationId xmlns:p14="http://schemas.microsoft.com/office/powerpoint/2010/main" val="8152820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65408"/>
          </a:xfrm>
        </p:spPr>
        <p:txBody>
          <a:bodyPr/>
          <a:lstStyle/>
          <a:p>
            <a:r>
              <a:rPr lang="en-US" dirty="0" smtClean="0"/>
              <a:t>Glossary:</a:t>
            </a:r>
            <a:endParaRPr lang="en-US" dirty="0"/>
          </a:p>
        </p:txBody>
      </p:sp>
      <p:sp>
        <p:nvSpPr>
          <p:cNvPr id="3" name="Content Placeholder 2"/>
          <p:cNvSpPr>
            <a:spLocks noGrp="1"/>
          </p:cNvSpPr>
          <p:nvPr>
            <p:ph idx="1"/>
          </p:nvPr>
        </p:nvSpPr>
        <p:spPr>
          <a:xfrm>
            <a:off x="463639" y="1146221"/>
            <a:ext cx="11256136" cy="5512156"/>
          </a:xfrm>
        </p:spPr>
        <p:txBody>
          <a:bodyPr>
            <a:noAutofit/>
          </a:bodyPr>
          <a:lstStyle/>
          <a:p>
            <a:pPr marL="0" indent="0">
              <a:buNone/>
            </a:pPr>
            <a:r>
              <a:rPr lang="en-US" sz="2200" u="sng" dirty="0" smtClean="0"/>
              <a:t>Waterfall Model- </a:t>
            </a:r>
            <a:r>
              <a:rPr lang="en-US" sz="2200" dirty="0" smtClean="0"/>
              <a:t>a sequential design process involving progression from phase to phase.</a:t>
            </a:r>
          </a:p>
          <a:p>
            <a:pPr marL="0" indent="0">
              <a:buNone/>
            </a:pPr>
            <a:r>
              <a:rPr lang="en-US" sz="2200" u="sng" dirty="0" err="1"/>
              <a:t>n</a:t>
            </a:r>
            <a:r>
              <a:rPr lang="en-US" sz="2200" u="sng" dirty="0" err="1" smtClean="0"/>
              <a:t>otepadd</a:t>
            </a:r>
            <a:r>
              <a:rPr lang="en-US" sz="2200" u="sng" dirty="0" smtClean="0"/>
              <a:t>++- </a:t>
            </a:r>
            <a:r>
              <a:rPr lang="en-US" sz="2200" dirty="0" smtClean="0"/>
              <a:t>a text/source code editor for Windows. Used for programming and scripting languages.</a:t>
            </a:r>
          </a:p>
          <a:p>
            <a:pPr marL="0" indent="0">
              <a:buNone/>
            </a:pPr>
            <a:r>
              <a:rPr lang="en-US" sz="2200" u="sng" dirty="0" smtClean="0"/>
              <a:t>Hypertext Markup Language (HTML)-</a:t>
            </a:r>
            <a:r>
              <a:rPr lang="en-US" sz="2200" dirty="0" smtClean="0"/>
              <a:t> main markup language for creating webpages.</a:t>
            </a:r>
          </a:p>
          <a:p>
            <a:pPr marL="0" indent="0">
              <a:buNone/>
            </a:pPr>
            <a:r>
              <a:rPr lang="en-US" sz="2200" u="sng" dirty="0" smtClean="0"/>
              <a:t>Cascading style sheets (CSS)- </a:t>
            </a:r>
            <a:r>
              <a:rPr lang="en-US" sz="2200" dirty="0" smtClean="0"/>
              <a:t>a style sheet language used to make web pages visually appealing.</a:t>
            </a:r>
          </a:p>
          <a:p>
            <a:pPr marL="0" indent="0">
              <a:buNone/>
            </a:pPr>
            <a:r>
              <a:rPr lang="en-US" sz="2200" u="sng" dirty="0" err="1" smtClean="0"/>
              <a:t>Javascript</a:t>
            </a:r>
            <a:r>
              <a:rPr lang="en-US" sz="2200" u="sng" dirty="0" smtClean="0"/>
              <a:t>-</a:t>
            </a:r>
            <a:r>
              <a:rPr lang="en-US" sz="2200" dirty="0" smtClean="0"/>
              <a:t> a scripting language that is run on web pages in a browser.</a:t>
            </a:r>
          </a:p>
          <a:p>
            <a:pPr marL="0" indent="0">
              <a:buNone/>
            </a:pPr>
            <a:r>
              <a:rPr lang="en-US" sz="2200" u="sng" dirty="0" smtClean="0"/>
              <a:t>PHP: Hypertext Processor (PHP)- </a:t>
            </a:r>
            <a:r>
              <a:rPr lang="en-US" sz="2200" dirty="0" smtClean="0"/>
              <a:t>a server-side scripting language used for web development.</a:t>
            </a:r>
          </a:p>
          <a:p>
            <a:pPr marL="0" indent="0">
              <a:buNone/>
            </a:pPr>
            <a:r>
              <a:rPr lang="en-US" sz="2200" u="sng" dirty="0" smtClean="0"/>
              <a:t>Structured Query Language (SQL)-</a:t>
            </a:r>
            <a:r>
              <a:rPr lang="en-US" sz="2200" dirty="0" smtClean="0"/>
              <a:t> database program designed for managing data.</a:t>
            </a:r>
          </a:p>
          <a:p>
            <a:pPr marL="0" indent="0">
              <a:buNone/>
            </a:pPr>
            <a:r>
              <a:rPr lang="en-US" sz="2200" u="sng" dirty="0" smtClean="0"/>
              <a:t>YDOS-</a:t>
            </a:r>
            <a:r>
              <a:rPr lang="en-US" sz="2200" dirty="0" smtClean="0"/>
              <a:t> Your Dream, Our Solution; company name.</a:t>
            </a:r>
          </a:p>
          <a:p>
            <a:pPr marL="0" indent="0">
              <a:buNone/>
            </a:pPr>
            <a:r>
              <a:rPr lang="en-US" sz="2200" u="sng" dirty="0" smtClean="0"/>
              <a:t>CADS-</a:t>
            </a:r>
            <a:r>
              <a:rPr lang="en-US" sz="2200" dirty="0" smtClean="0"/>
              <a:t> Chevrolet Advanced Design Series.</a:t>
            </a:r>
            <a:endParaRPr lang="en-US" sz="2200" u="sng" dirty="0"/>
          </a:p>
        </p:txBody>
      </p:sp>
      <p:sp>
        <p:nvSpPr>
          <p:cNvPr id="4" name="Slide Number Placeholder 3"/>
          <p:cNvSpPr>
            <a:spLocks noGrp="1"/>
          </p:cNvSpPr>
          <p:nvPr>
            <p:ph type="sldNum" sz="quarter" idx="12"/>
          </p:nvPr>
        </p:nvSpPr>
        <p:spPr>
          <a:xfrm>
            <a:off x="10212948" y="609600"/>
            <a:ext cx="671928" cy="530404"/>
          </a:xfrm>
        </p:spPr>
        <p:txBody>
          <a:bodyPr/>
          <a:lstStyle/>
          <a:p>
            <a:fld id="{D57F1E4F-1CFF-5643-939E-217C01CDF565}" type="slidenum">
              <a:rPr lang="en-US" sz="3000" smtClean="0"/>
              <a:pPr/>
              <a:t>26</a:t>
            </a:fld>
            <a:endParaRPr lang="en-US" sz="3000" dirty="0"/>
          </a:p>
        </p:txBody>
      </p:sp>
    </p:spTree>
    <p:extLst>
      <p:ext uri="{BB962C8B-B14F-4D97-AF65-F5344CB8AC3E}">
        <p14:creationId xmlns:p14="http://schemas.microsoft.com/office/powerpoint/2010/main" val="1364510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51" y="1236372"/>
            <a:ext cx="9905999" cy="5150476"/>
          </a:xfrm>
        </p:spPr>
        <p:txBody>
          <a:bodyPr>
            <a:normAutofit fontScale="90000"/>
          </a:bodyPr>
          <a:lstStyle/>
          <a:p>
            <a:pPr algn="ctr"/>
            <a:r>
              <a:rPr lang="en-US" dirty="0">
                <a:effectLst/>
              </a:rPr>
              <a:t>“It is very important to all of us at YDOS that each step of our project gets done in the time that Dr. Lederman has specified.  To ensure success in this objective, we will meet with Dr. Lederman weekly and will not hesitate to ask him questions through </a:t>
            </a:r>
            <a:r>
              <a:rPr lang="en-US" dirty="0" smtClean="0">
                <a:effectLst/>
              </a:rPr>
              <a:t>email, </a:t>
            </a:r>
            <a:r>
              <a:rPr lang="en-US" dirty="0">
                <a:effectLst/>
              </a:rPr>
              <a:t>if need </a:t>
            </a:r>
            <a:r>
              <a:rPr lang="en-US" dirty="0" smtClean="0">
                <a:effectLst/>
              </a:rPr>
              <a:t>be, </a:t>
            </a:r>
            <a:r>
              <a:rPr lang="en-US" dirty="0">
                <a:effectLst/>
              </a:rPr>
              <a:t>to keep the project moving forward.  Members of YDOS will also have a weekly </a:t>
            </a:r>
            <a:r>
              <a:rPr lang="en-US" dirty="0" smtClean="0">
                <a:effectLst/>
              </a:rPr>
              <a:t>meeting </a:t>
            </a:r>
            <a:r>
              <a:rPr lang="en-US" dirty="0">
                <a:effectLst/>
              </a:rPr>
              <a:t>and </a:t>
            </a:r>
            <a:r>
              <a:rPr lang="en-US">
                <a:effectLst/>
              </a:rPr>
              <a:t>will </a:t>
            </a:r>
            <a:r>
              <a:rPr lang="en-US" smtClean="0">
                <a:effectLst/>
              </a:rPr>
              <a:t>be </a:t>
            </a:r>
            <a:r>
              <a:rPr lang="en-US" dirty="0" smtClean="0">
                <a:effectLst/>
              </a:rPr>
              <a:t>interacting with </a:t>
            </a:r>
            <a:r>
              <a:rPr lang="en-US" dirty="0">
                <a:effectLst/>
              </a:rPr>
              <a:t>one another on </a:t>
            </a:r>
            <a:r>
              <a:rPr lang="en-US" dirty="0" smtClean="0">
                <a:effectLst/>
              </a:rPr>
              <a:t>a daily </a:t>
            </a:r>
            <a:r>
              <a:rPr lang="en-US" dirty="0">
                <a:effectLst/>
              </a:rPr>
              <a:t>basis through any means of communication </a:t>
            </a:r>
            <a:r>
              <a:rPr lang="en-US" dirty="0" smtClean="0">
                <a:effectLst/>
              </a:rPr>
              <a:t>that we </a:t>
            </a:r>
            <a:r>
              <a:rPr lang="en-US" dirty="0">
                <a:effectLst/>
              </a:rPr>
              <a:t>see </a:t>
            </a:r>
            <a:r>
              <a:rPr lang="en-US" dirty="0" smtClean="0">
                <a:effectLst/>
              </a:rPr>
              <a:t>best fit</a:t>
            </a:r>
            <a:r>
              <a:rPr lang="en-US" dirty="0">
                <a:effectLst/>
              </a:rPr>
              <a:t>.”</a:t>
            </a:r>
            <a:br>
              <a:rPr lang="en-US" dirty="0">
                <a:effectLst/>
              </a:rPr>
            </a:br>
            <a:endParaRPr lang="en-US" dirty="0"/>
          </a:p>
        </p:txBody>
      </p:sp>
      <p:sp>
        <p:nvSpPr>
          <p:cNvPr id="4" name="Slide Number Placeholder 3"/>
          <p:cNvSpPr>
            <a:spLocks noGrp="1"/>
          </p:cNvSpPr>
          <p:nvPr>
            <p:ph type="sldNum" sz="quarter" idx="12"/>
          </p:nvPr>
        </p:nvSpPr>
        <p:spPr>
          <a:xfrm>
            <a:off x="10380372" y="744605"/>
            <a:ext cx="697686" cy="491767"/>
          </a:xfrm>
        </p:spPr>
        <p:txBody>
          <a:bodyPr/>
          <a:lstStyle/>
          <a:p>
            <a:fld id="{D57F1E4F-1CFF-5643-939E-217C01CDF565}" type="slidenum">
              <a:rPr lang="en-US" sz="3000" smtClean="0"/>
              <a:pPr/>
              <a:t>27</a:t>
            </a:fld>
            <a:endParaRPr lang="en-US" sz="3000" dirty="0"/>
          </a:p>
        </p:txBody>
      </p:sp>
    </p:spTree>
    <p:extLst>
      <p:ext uri="{BB962C8B-B14F-4D97-AF65-F5344CB8AC3E}">
        <p14:creationId xmlns:p14="http://schemas.microsoft.com/office/powerpoint/2010/main" val="12146674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181" y="2000518"/>
            <a:ext cx="9905998" cy="1905000"/>
          </a:xfrm>
        </p:spPr>
        <p:txBody>
          <a:bodyPr>
            <a:normAutofit/>
          </a:bodyPr>
          <a:lstStyle/>
          <a:p>
            <a:pPr algn="ctr"/>
            <a:r>
              <a:rPr lang="en-US" sz="6000" dirty="0" smtClean="0"/>
              <a:t>What is the problem?</a:t>
            </a:r>
            <a:endParaRPr lang="en-US" sz="6000" dirty="0"/>
          </a:p>
        </p:txBody>
      </p:sp>
      <p:sp>
        <p:nvSpPr>
          <p:cNvPr id="3" name="Slide Number Placeholder 2"/>
          <p:cNvSpPr>
            <a:spLocks noGrp="1"/>
          </p:cNvSpPr>
          <p:nvPr>
            <p:ph type="sldNum" sz="quarter" idx="12"/>
          </p:nvPr>
        </p:nvSpPr>
        <p:spPr>
          <a:xfrm>
            <a:off x="10514012" y="770363"/>
            <a:ext cx="551167" cy="365125"/>
          </a:xfrm>
        </p:spPr>
        <p:txBody>
          <a:bodyPr/>
          <a:lstStyle/>
          <a:p>
            <a:fld id="{D57F1E4F-1CFF-5643-939E-217C01CDF565}" type="slidenum">
              <a:rPr lang="en-US" sz="3000" smtClean="0"/>
              <a:pPr/>
              <a:t>3</a:t>
            </a:fld>
            <a:endParaRPr lang="en-US" sz="3000" dirty="0"/>
          </a:p>
        </p:txBody>
      </p:sp>
    </p:spTree>
    <p:extLst>
      <p:ext uri="{BB962C8B-B14F-4D97-AF65-F5344CB8AC3E}">
        <p14:creationId xmlns:p14="http://schemas.microsoft.com/office/powerpoint/2010/main" val="14008212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Definition:</a:t>
            </a:r>
            <a:endParaRPr lang="en-US" dirty="0"/>
          </a:p>
        </p:txBody>
      </p:sp>
      <p:sp>
        <p:nvSpPr>
          <p:cNvPr id="3" name="Content Placeholder 2"/>
          <p:cNvSpPr>
            <a:spLocks noGrp="1"/>
          </p:cNvSpPr>
          <p:nvPr>
            <p:ph idx="1"/>
          </p:nvPr>
        </p:nvSpPr>
        <p:spPr/>
        <p:txBody>
          <a:bodyPr>
            <a:normAutofit/>
          </a:bodyPr>
          <a:lstStyle/>
          <a:p>
            <a:r>
              <a:rPr lang="en-US" sz="3000" dirty="0" smtClean="0"/>
              <a:t>Lost and Never Found</a:t>
            </a:r>
          </a:p>
          <a:p>
            <a:r>
              <a:rPr lang="en-US" sz="3000" dirty="0" smtClean="0"/>
              <a:t>Custom Design 1947-1955 Chevrolet Trucks</a:t>
            </a:r>
          </a:p>
          <a:p>
            <a:r>
              <a:rPr lang="en-US" sz="3000" dirty="0" smtClean="0"/>
              <a:t>The idea for CADS Paint Visualizer is born</a:t>
            </a:r>
            <a:endParaRPr lang="en-US" sz="3000" dirty="0"/>
          </a:p>
        </p:txBody>
      </p:sp>
      <p:sp>
        <p:nvSpPr>
          <p:cNvPr id="4" name="Slide Number Placeholder 3"/>
          <p:cNvSpPr>
            <a:spLocks noGrp="1"/>
          </p:cNvSpPr>
          <p:nvPr>
            <p:ph type="sldNum" sz="quarter" idx="12"/>
          </p:nvPr>
        </p:nvSpPr>
        <p:spPr>
          <a:xfrm>
            <a:off x="10496244" y="821878"/>
            <a:ext cx="551167" cy="365125"/>
          </a:xfrm>
        </p:spPr>
        <p:txBody>
          <a:bodyPr/>
          <a:lstStyle/>
          <a:p>
            <a:fld id="{D57F1E4F-1CFF-5643-939E-217C01CDF565}" type="slidenum">
              <a:rPr lang="en-US" sz="3000" smtClean="0"/>
              <a:pPr/>
              <a:t>4</a:t>
            </a:fld>
            <a:endParaRPr lang="en-US" sz="3000" dirty="0"/>
          </a:p>
        </p:txBody>
      </p:sp>
    </p:spTree>
    <p:extLst>
      <p:ext uri="{BB962C8B-B14F-4D97-AF65-F5344CB8AC3E}">
        <p14:creationId xmlns:p14="http://schemas.microsoft.com/office/powerpoint/2010/main" val="483563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Justification:</a:t>
            </a:r>
            <a:endParaRPr lang="en-US" dirty="0"/>
          </a:p>
        </p:txBody>
      </p:sp>
      <p:sp>
        <p:nvSpPr>
          <p:cNvPr id="3" name="Content Placeholder 2"/>
          <p:cNvSpPr>
            <a:spLocks noGrp="1"/>
          </p:cNvSpPr>
          <p:nvPr>
            <p:ph idx="1"/>
          </p:nvPr>
        </p:nvSpPr>
        <p:spPr/>
        <p:txBody>
          <a:bodyPr>
            <a:normAutofit/>
          </a:bodyPr>
          <a:lstStyle/>
          <a:p>
            <a:r>
              <a:rPr lang="en-US" sz="3000" dirty="0" smtClean="0"/>
              <a:t>Picture the Dream</a:t>
            </a:r>
          </a:p>
          <a:p>
            <a:r>
              <a:rPr lang="en-US" sz="3000" dirty="0" smtClean="0"/>
              <a:t>Fun</a:t>
            </a:r>
          </a:p>
          <a:p>
            <a:r>
              <a:rPr lang="en-US" sz="3000" dirty="0" smtClean="0"/>
              <a:t>Original Factory Colors vs. Color Wheel</a:t>
            </a:r>
            <a:endParaRPr lang="en-US" sz="3000" dirty="0"/>
          </a:p>
        </p:txBody>
      </p:sp>
      <p:sp>
        <p:nvSpPr>
          <p:cNvPr id="4" name="Slide Number Placeholder 3"/>
          <p:cNvSpPr>
            <a:spLocks noGrp="1"/>
          </p:cNvSpPr>
          <p:nvPr>
            <p:ph type="sldNum" sz="quarter" idx="12"/>
          </p:nvPr>
        </p:nvSpPr>
        <p:spPr>
          <a:xfrm>
            <a:off x="10496244" y="808999"/>
            <a:ext cx="551167" cy="365125"/>
          </a:xfrm>
        </p:spPr>
        <p:txBody>
          <a:bodyPr/>
          <a:lstStyle/>
          <a:p>
            <a:fld id="{D57F1E4F-1CFF-5643-939E-217C01CDF565}" type="slidenum">
              <a:rPr lang="en-US" sz="3000" smtClean="0"/>
              <a:pPr/>
              <a:t>5</a:t>
            </a:fld>
            <a:endParaRPr lang="en-US" sz="3000" dirty="0"/>
          </a:p>
        </p:txBody>
      </p:sp>
    </p:spTree>
    <p:extLst>
      <p:ext uri="{BB962C8B-B14F-4D97-AF65-F5344CB8AC3E}">
        <p14:creationId xmlns:p14="http://schemas.microsoft.com/office/powerpoint/2010/main" val="4176139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system and the project:</a:t>
            </a:r>
            <a:endParaRPr lang="en-US" dirty="0"/>
          </a:p>
        </p:txBody>
      </p:sp>
      <p:sp>
        <p:nvSpPr>
          <p:cNvPr id="3" name="Content Placeholder 2"/>
          <p:cNvSpPr>
            <a:spLocks noGrp="1"/>
          </p:cNvSpPr>
          <p:nvPr>
            <p:ph idx="1"/>
          </p:nvPr>
        </p:nvSpPr>
        <p:spPr/>
        <p:txBody>
          <a:bodyPr>
            <a:noAutofit/>
          </a:bodyPr>
          <a:lstStyle/>
          <a:p>
            <a:r>
              <a:rPr lang="en-US" sz="3000" dirty="0"/>
              <a:t>Simplicity</a:t>
            </a:r>
          </a:p>
          <a:p>
            <a:r>
              <a:rPr lang="en-US" sz="3000" dirty="0"/>
              <a:t>Factory and custom colors</a:t>
            </a:r>
          </a:p>
          <a:p>
            <a:r>
              <a:rPr lang="en-US" sz="3000" dirty="0" smtClean="0"/>
              <a:t>one </a:t>
            </a:r>
            <a:r>
              <a:rPr lang="en-US" sz="3000" dirty="0"/>
              <a:t>page </a:t>
            </a:r>
            <a:r>
              <a:rPr lang="en-US" sz="3000" dirty="0" smtClean="0"/>
              <a:t>site</a:t>
            </a:r>
            <a:endParaRPr lang="en-US" sz="3000" dirty="0"/>
          </a:p>
        </p:txBody>
      </p:sp>
      <p:sp>
        <p:nvSpPr>
          <p:cNvPr id="4" name="Slide Number Placeholder 3"/>
          <p:cNvSpPr>
            <a:spLocks noGrp="1"/>
          </p:cNvSpPr>
          <p:nvPr>
            <p:ph type="sldNum" sz="quarter" idx="12"/>
          </p:nvPr>
        </p:nvSpPr>
        <p:spPr>
          <a:xfrm>
            <a:off x="10578406" y="641574"/>
            <a:ext cx="551167" cy="365125"/>
          </a:xfrm>
        </p:spPr>
        <p:txBody>
          <a:bodyPr/>
          <a:lstStyle/>
          <a:p>
            <a:fld id="{D57F1E4F-1CFF-5643-939E-217C01CDF565}" type="slidenum">
              <a:rPr lang="en-US" sz="3000" smtClean="0"/>
              <a:pPr/>
              <a:t>6</a:t>
            </a:fld>
            <a:endParaRPr lang="en-US" sz="3000" dirty="0"/>
          </a:p>
        </p:txBody>
      </p:sp>
    </p:spTree>
    <p:extLst>
      <p:ext uri="{BB962C8B-B14F-4D97-AF65-F5344CB8AC3E}">
        <p14:creationId xmlns:p14="http://schemas.microsoft.com/office/powerpoint/2010/main" val="37000347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normAutofit/>
          </a:bodyPr>
          <a:lstStyle/>
          <a:p>
            <a:r>
              <a:rPr lang="en-US" sz="3000" dirty="0" smtClean="0"/>
              <a:t>Anti-downloading barrier</a:t>
            </a:r>
            <a:endParaRPr lang="en-US" sz="3000" dirty="0"/>
          </a:p>
        </p:txBody>
      </p:sp>
      <p:sp>
        <p:nvSpPr>
          <p:cNvPr id="4" name="Slide Number Placeholder 3"/>
          <p:cNvSpPr>
            <a:spLocks noGrp="1"/>
          </p:cNvSpPr>
          <p:nvPr>
            <p:ph type="sldNum" sz="quarter" idx="12"/>
          </p:nvPr>
        </p:nvSpPr>
        <p:spPr>
          <a:xfrm>
            <a:off x="10496244" y="718847"/>
            <a:ext cx="551167" cy="365125"/>
          </a:xfrm>
        </p:spPr>
        <p:txBody>
          <a:bodyPr/>
          <a:lstStyle/>
          <a:p>
            <a:fld id="{D57F1E4F-1CFF-5643-939E-217C01CDF565}" type="slidenum">
              <a:rPr lang="en-US" sz="3000" smtClean="0"/>
              <a:pPr/>
              <a:t>7</a:t>
            </a:fld>
            <a:endParaRPr lang="en-US" sz="3000" dirty="0"/>
          </a:p>
        </p:txBody>
      </p:sp>
    </p:spTree>
    <p:extLst>
      <p:ext uri="{BB962C8B-B14F-4D97-AF65-F5344CB8AC3E}">
        <p14:creationId xmlns:p14="http://schemas.microsoft.com/office/powerpoint/2010/main" val="42790573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characteristics:</a:t>
            </a:r>
            <a:endParaRPr lang="en-US" dirty="0"/>
          </a:p>
        </p:txBody>
      </p:sp>
      <p:sp>
        <p:nvSpPr>
          <p:cNvPr id="3" name="Content Placeholder 2"/>
          <p:cNvSpPr>
            <a:spLocks noGrp="1"/>
          </p:cNvSpPr>
          <p:nvPr>
            <p:ph idx="1"/>
          </p:nvPr>
        </p:nvSpPr>
        <p:spPr/>
        <p:txBody>
          <a:bodyPr/>
          <a:lstStyle/>
          <a:p>
            <a:r>
              <a:rPr lang="en-US" sz="3000" dirty="0" smtClean="0"/>
              <a:t>Chevy Advanced Design Series Owners </a:t>
            </a:r>
          </a:p>
          <a:p>
            <a:r>
              <a:rPr lang="en-US" sz="3000" dirty="0"/>
              <a:t>Anyone can use CADS Paint </a:t>
            </a:r>
            <a:r>
              <a:rPr lang="en-US" sz="3000" dirty="0" smtClean="0"/>
              <a:t>Visualizer</a:t>
            </a:r>
            <a:endParaRPr lang="en-US" sz="3000" dirty="0"/>
          </a:p>
        </p:txBody>
      </p:sp>
      <p:sp>
        <p:nvSpPr>
          <p:cNvPr id="4" name="Slide Number Placeholder 3"/>
          <p:cNvSpPr>
            <a:spLocks noGrp="1"/>
          </p:cNvSpPr>
          <p:nvPr>
            <p:ph type="sldNum" sz="quarter" idx="12"/>
          </p:nvPr>
        </p:nvSpPr>
        <p:spPr>
          <a:xfrm>
            <a:off x="10496244" y="744605"/>
            <a:ext cx="551167" cy="365125"/>
          </a:xfrm>
        </p:spPr>
        <p:txBody>
          <a:bodyPr/>
          <a:lstStyle/>
          <a:p>
            <a:fld id="{D57F1E4F-1CFF-5643-939E-217C01CDF565}" type="slidenum">
              <a:rPr lang="en-US" sz="3000" smtClean="0"/>
              <a:pPr/>
              <a:t>8</a:t>
            </a:fld>
            <a:endParaRPr lang="en-US" sz="3000" dirty="0"/>
          </a:p>
        </p:txBody>
      </p:sp>
    </p:spTree>
    <p:extLst>
      <p:ext uri="{BB962C8B-B14F-4D97-AF65-F5344CB8AC3E}">
        <p14:creationId xmlns:p14="http://schemas.microsoft.com/office/powerpoint/2010/main" val="41125624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359466" y="628695"/>
            <a:ext cx="551167" cy="365125"/>
          </a:xfrm>
        </p:spPr>
        <p:txBody>
          <a:bodyPr/>
          <a:lstStyle/>
          <a:p>
            <a:fld id="{D57F1E4F-1CFF-5643-939E-217C01CDF565}" type="slidenum">
              <a:rPr lang="en-US" sz="3000" smtClean="0"/>
              <a:pPr/>
              <a:t>9</a:t>
            </a:fld>
            <a:endParaRPr lang="en-US" sz="3000" dirty="0"/>
          </a:p>
        </p:txBody>
      </p:sp>
      <p:graphicFrame>
        <p:nvGraphicFramePr>
          <p:cNvPr id="3" name="Content Placeholder 4"/>
          <p:cNvGraphicFramePr>
            <a:graphicFrameLocks/>
          </p:cNvGraphicFramePr>
          <p:nvPr>
            <p:extLst>
              <p:ext uri="{D42A27DB-BD31-4B8C-83A1-F6EECF244321}">
                <p14:modId xmlns:p14="http://schemas.microsoft.com/office/powerpoint/2010/main" val="2574850939"/>
              </p:ext>
            </p:extLst>
          </p:nvPr>
        </p:nvGraphicFramePr>
        <p:xfrm>
          <a:off x="1037867" y="1609858"/>
          <a:ext cx="9906000" cy="3505200"/>
        </p:xfrm>
        <a:graphic>
          <a:graphicData uri="http://schemas.openxmlformats.org/drawingml/2006/table">
            <a:tbl>
              <a:tblPr firstRow="1" bandRow="1">
                <a:tableStyleId>{00A15C55-8517-42AA-B614-E9B94910E393}</a:tableStyleId>
              </a:tblPr>
              <a:tblGrid>
                <a:gridCol w="9906000"/>
              </a:tblGrid>
              <a:tr h="307118">
                <a:tc>
                  <a:txBody>
                    <a:bodyPr/>
                    <a:lstStyle/>
                    <a:p>
                      <a:pPr algn="ctr"/>
                      <a:r>
                        <a:rPr lang="en-US" sz="4000" dirty="0" smtClean="0"/>
                        <a:t>Agenda</a:t>
                      </a:r>
                      <a:endParaRPr lang="en-US" sz="4000" dirty="0"/>
                    </a:p>
                  </a:txBody>
                  <a:tcPr/>
                </a:tc>
              </a:tr>
              <a:tr h="307118">
                <a:tc>
                  <a:txBody>
                    <a:bodyPr/>
                    <a:lstStyle/>
                    <a:p>
                      <a:pPr algn="ctr"/>
                      <a:r>
                        <a:rPr lang="en-US" sz="4000" dirty="0" smtClean="0">
                          <a:solidFill>
                            <a:schemeClr val="bg1"/>
                          </a:solidFill>
                        </a:rPr>
                        <a:t>Project Overview</a:t>
                      </a:r>
                      <a:endParaRPr lang="en-US" sz="4000" dirty="0">
                        <a:solidFill>
                          <a:schemeClr val="bg1"/>
                        </a:solidFill>
                      </a:endParaRPr>
                    </a:p>
                  </a:txBody>
                  <a:tcPr/>
                </a:tc>
              </a:tr>
              <a:tr h="307118">
                <a:tc>
                  <a:txBody>
                    <a:bodyPr/>
                    <a:lstStyle/>
                    <a:p>
                      <a:pPr algn="ctr"/>
                      <a:r>
                        <a:rPr lang="en-US" sz="4000" dirty="0" smtClean="0">
                          <a:solidFill>
                            <a:srgbClr val="00B050"/>
                          </a:solidFill>
                        </a:rPr>
                        <a:t>Resource</a:t>
                      </a:r>
                      <a:r>
                        <a:rPr lang="en-US" sz="4000" baseline="0" dirty="0" smtClean="0">
                          <a:solidFill>
                            <a:srgbClr val="00B050"/>
                          </a:solidFill>
                        </a:rPr>
                        <a:t> Overview</a:t>
                      </a:r>
                      <a:endParaRPr lang="en-US" sz="4000" dirty="0">
                        <a:solidFill>
                          <a:srgbClr val="00B050"/>
                        </a:solidFill>
                      </a:endParaRPr>
                    </a:p>
                  </a:txBody>
                  <a:tcPr/>
                </a:tc>
              </a:tr>
              <a:tr h="307118">
                <a:tc>
                  <a:txBody>
                    <a:bodyPr/>
                    <a:lstStyle/>
                    <a:p>
                      <a:pPr algn="ctr"/>
                      <a:r>
                        <a:rPr lang="en-US" sz="4000" dirty="0" smtClean="0"/>
                        <a:t>Company Overview</a:t>
                      </a:r>
                      <a:endParaRPr lang="en-US" sz="4000" dirty="0"/>
                    </a:p>
                  </a:txBody>
                  <a:tcPr/>
                </a:tc>
              </a:tr>
              <a:tr h="307118">
                <a:tc>
                  <a:txBody>
                    <a:bodyPr/>
                    <a:lstStyle/>
                    <a:p>
                      <a:pPr algn="ctr"/>
                      <a:r>
                        <a:rPr lang="en-US" sz="4000" dirty="0" smtClean="0"/>
                        <a:t>Delivery Overview</a:t>
                      </a:r>
                      <a:endParaRPr lang="en-US" sz="4000" dirty="0"/>
                    </a:p>
                  </a:txBody>
                  <a:tcPr/>
                </a:tc>
              </a:tr>
            </a:tbl>
          </a:graphicData>
        </a:graphic>
      </p:graphicFrame>
    </p:spTree>
    <p:extLst>
      <p:ext uri="{BB962C8B-B14F-4D97-AF65-F5344CB8AC3E}">
        <p14:creationId xmlns:p14="http://schemas.microsoft.com/office/powerpoint/2010/main" val="24529403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327</TotalTime>
  <Words>760</Words>
  <Application>Microsoft Macintosh PowerPoint</Application>
  <PresentationFormat>Custom</PresentationFormat>
  <Paragraphs>145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Mesh</vt:lpstr>
      <vt:lpstr>Chevrolet Advanced Design Series Paint Visualizer</vt:lpstr>
      <vt:lpstr>PowerPoint Presentation</vt:lpstr>
      <vt:lpstr>What is the problem?</vt:lpstr>
      <vt:lpstr>Problem Definition:</vt:lpstr>
      <vt:lpstr>System Justification:</vt:lpstr>
      <vt:lpstr>Goals for the system and the project:</vt:lpstr>
      <vt:lpstr>Constraints:</vt:lpstr>
      <vt:lpstr>User characteristics:</vt:lpstr>
      <vt:lpstr>PowerPoint Presentation</vt:lpstr>
      <vt:lpstr>environments:</vt:lpstr>
      <vt:lpstr>Solution strategy:</vt:lpstr>
      <vt:lpstr>Acceptance criteria:</vt:lpstr>
      <vt:lpstr>Sources of information:</vt:lpstr>
      <vt:lpstr>Project Management and development Model:</vt:lpstr>
      <vt:lpstr>PowerPoint Presentation</vt:lpstr>
      <vt:lpstr>Team structure:</vt:lpstr>
      <vt:lpstr>Preliminary Staffing and resources:</vt:lpstr>
      <vt:lpstr>Development schedule:</vt:lpstr>
      <vt:lpstr>Project monitoring and control:</vt:lpstr>
      <vt:lpstr>Tools and techniques:</vt:lpstr>
      <vt:lpstr>PowerPoint Presentation</vt:lpstr>
      <vt:lpstr>Programming languages:</vt:lpstr>
      <vt:lpstr>Testing requirements:</vt:lpstr>
      <vt:lpstr>Supporting documents:</vt:lpstr>
      <vt:lpstr>Documentation and delivery:</vt:lpstr>
      <vt:lpstr>Glossary:</vt:lpstr>
      <vt:lpstr>“It is very important to all of us at YDOS that each step of our project gets done in the time that Dr. Lederman has specified.  To ensure success in this objective, we will meet with Dr. Lederman weekly and will not hesitate to ask him questions through email, if need be, to keep the project moving forward.  Members of YDOS will also have a weekly meeting and will be interacting with one another on a daily basis through any means of communication that we see best fit.”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Chevrolet Advanced Series Paint Visualizer</dc:title>
  <dc:creator>Kerrie Daley</dc:creator>
  <cp:lastModifiedBy>John Cushing</cp:lastModifiedBy>
  <cp:revision>21</cp:revision>
  <dcterms:created xsi:type="dcterms:W3CDTF">2013-09-22T17:40:15Z</dcterms:created>
  <dcterms:modified xsi:type="dcterms:W3CDTF">2013-09-23T02:31:10Z</dcterms:modified>
</cp:coreProperties>
</file>